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314" r:id="rId5"/>
    <p:sldId id="1523" r:id="rId6"/>
    <p:sldId id="74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62AF7B-8862-DE67-C7A6-0870F1F58828}" name="Luke Cantellow" initials="LC" userId="S::dk913862@reading.ac.uk::3dd8d0f8-8932-44de-a45c-0e0d9f4726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3" autoAdjust="0"/>
    <p:restoredTop sz="95915" autoAdjust="0"/>
  </p:normalViewPr>
  <p:slideViewPr>
    <p:cSldViewPr snapToGrid="0">
      <p:cViewPr varScale="1">
        <p:scale>
          <a:sx n="106" d="100"/>
          <a:sy n="106" d="100"/>
        </p:scale>
        <p:origin x="78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B78CB-A759-4215-900F-6D0CA7DF29EC}" type="datetimeFigureOut">
              <a:rPr lang="en-GB" smtClean="0"/>
              <a:t>14/02/2024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B5F56-5E9E-491B-A37A-1FD4DEA313E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9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B5F56-5E9E-491B-A37A-1FD4DEA313E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723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B5F56-5E9E-491B-A37A-1FD4DEA313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202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B5F56-5E9E-491B-A37A-1FD4DEA313E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F89C-BCA4-740D-F37F-254B09F30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0FEA56-F791-2710-4CEA-84A99734A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D8EFF-E3C0-F0BF-E22F-42122B9C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A4A6-588E-4618-9CFA-5F3B0DFC6ABA}" type="datetimeFigureOut">
              <a:rPr lang="en-GB" smtClean="0"/>
              <a:t>14/02/2024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893A4-480A-05F7-DD85-19C6A960D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866DF-2693-06DD-B822-67E67144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CDC7-22C9-4DBB-B72A-50CCC5F872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4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5DA91-0135-C9C6-4FC9-A101F5AF6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8FFDD-8539-1546-A05C-81B53C957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90455-553A-6A9E-4E46-4FF689059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A4A6-588E-4618-9CFA-5F3B0DFC6ABA}" type="datetimeFigureOut">
              <a:rPr lang="en-GB" smtClean="0"/>
              <a:t>14/02/2024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1D1DA-6314-4D99-98BA-318EBDFF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7A079-C0C9-DE35-BE94-302369CAC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CDC7-22C9-4DBB-B72A-50CCC5F872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74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27C6B-BA65-7D5B-1561-1DCF32262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70AE5-DC8C-F416-C555-A665F35CB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E3582-EDEB-6292-2E3C-89AA0E135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A4A6-588E-4618-9CFA-5F3B0DFC6ABA}" type="datetimeFigureOut">
              <a:rPr lang="en-GB" smtClean="0"/>
              <a:t>14/02/2024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BFA25-FB1E-57A2-2F8E-CC5765B00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F8120-E6E3-734E-171F-3918AE95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CDC7-22C9-4DBB-B72A-50CCC5F872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52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44A74-2541-9B41-733C-AD9A35A87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53F3A-EC37-6C78-799E-7E4CBF9C1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385D7-8ABE-5B5D-D49F-73572E3DB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A4A6-588E-4618-9CFA-5F3B0DFC6ABA}" type="datetimeFigureOut">
              <a:rPr lang="en-GB" smtClean="0"/>
              <a:t>14/02/2024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0EA3A-289A-8F3D-718E-CCB2E4D0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307D-9D48-3EA9-301C-0309CDD3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CDC7-22C9-4DBB-B72A-50CCC5F872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98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72DAD-1B35-0F76-004F-94B2448DD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3E910-9B92-4049-73C1-F9A643C29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219AA-2E79-8EFD-4DEB-C186E3FF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A4A6-588E-4618-9CFA-5F3B0DFC6ABA}" type="datetimeFigureOut">
              <a:rPr lang="en-GB" smtClean="0"/>
              <a:t>14/02/2024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6EF27-AB8A-7AFC-504A-87E9540D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021FF-7B8D-4328-495E-CF57E635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CDC7-22C9-4DBB-B72A-50CCC5F872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57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7F27D-1B49-203C-190C-405C354AC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77B92-2DB9-45A6-7406-838576966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98A16-FE34-91A4-D3DD-421E22BCC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B186E-E347-0B05-F759-D3B711D56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A4A6-588E-4618-9CFA-5F3B0DFC6ABA}" type="datetimeFigureOut">
              <a:rPr lang="en-GB" smtClean="0"/>
              <a:t>14/02/2024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739C8-5FB5-B054-808E-2A7C23977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C00A8-74C2-3A3B-EB4A-D8991DEB7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CDC7-22C9-4DBB-B72A-50CCC5F872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23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6D133-8572-F42A-4097-722167B5C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8B6B4-5F54-DC6F-98BC-0025D803F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A2B14-C152-E686-9088-676D6CFFD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0ECCE-11C6-9AFE-B1D0-3B00C38F0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452135-C557-D0F7-AF0E-2380016E08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D35627-FECA-36F2-84B3-7E45B12A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A4A6-588E-4618-9CFA-5F3B0DFC6ABA}" type="datetimeFigureOut">
              <a:rPr lang="en-GB" smtClean="0"/>
              <a:t>14/02/2024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607E48-16CC-DB29-8C40-F3BD7D15A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8A4F39-045A-B385-0BCB-3666224E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CDC7-22C9-4DBB-B72A-50CCC5F872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86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4AF01-1D08-1500-BD52-18CDE4DA1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DCA850-5D46-2E1F-AF87-1E15A6CE1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A4A6-588E-4618-9CFA-5F3B0DFC6ABA}" type="datetimeFigureOut">
              <a:rPr lang="en-GB" smtClean="0"/>
              <a:t>14/02/2024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BC4602-ED04-0486-3D74-F8E3BEF0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F01D8-C3A6-1A77-C0AF-843F30FE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CDC7-22C9-4DBB-B72A-50CCC5F872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26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4619C-7146-1687-550F-C6B2F205F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A4A6-588E-4618-9CFA-5F3B0DFC6ABA}" type="datetimeFigureOut">
              <a:rPr lang="en-GB" smtClean="0"/>
              <a:t>14/02/2024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1402E2-A1DE-81F1-1FE1-7094AC16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12098-290A-D52A-E53B-12ECA4DF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CDC7-22C9-4DBB-B72A-50CCC5F872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62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272FF-50BB-4986-2543-90B2FC20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2097C-39DC-2AD2-E8BB-B2C16E5E9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8DB58-A83B-62BD-AE3F-3C2EC5BDD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89C90-52DC-BC6B-FA26-9BB04BDC6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A4A6-588E-4618-9CFA-5F3B0DFC6ABA}" type="datetimeFigureOut">
              <a:rPr lang="en-GB" smtClean="0"/>
              <a:t>14/02/2024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D00FE-0603-F74E-8E79-39D926C20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409E2-1F9E-E565-A191-51F0C3FE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CDC7-22C9-4DBB-B72A-50CCC5F872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17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5A68-4401-6F0F-9D84-3E46052A7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312114-3EDB-689A-A30D-B583AB523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D12AC-3E93-1610-61F4-E024CE705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807E6-8BE3-56B7-72A1-D7FCCAC69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A4A6-588E-4618-9CFA-5F3B0DFC6ABA}" type="datetimeFigureOut">
              <a:rPr lang="en-GB" smtClean="0"/>
              <a:t>14/02/2024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1886F-43F0-5AAD-5EA0-6E9118D48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42DA3-0D78-810E-059D-C05A36E3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CDC7-22C9-4DBB-B72A-50CCC5F872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80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75B88B-5CB3-DF6B-F387-29CF0491D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B89BA-26DC-DF9B-9EDC-1959546C8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9A35D-F683-3A41-E4EE-5E695EFA0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5A4A6-588E-4618-9CFA-5F3B0DFC6ABA}" type="datetimeFigureOut">
              <a:rPr lang="en-GB" smtClean="0"/>
              <a:t>14/02/2024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755D4-713E-9FF5-2155-A01ABA653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0A632-22F0-95D6-AF00-BA6815A0E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3CDC7-22C9-4DBB-B72A-50CCC5F872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84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22058EC-07FF-9579-2A9A-45F993682748}"/>
              </a:ext>
            </a:extLst>
          </p:cNvPr>
          <p:cNvSpPr txBox="1"/>
          <p:nvPr/>
        </p:nvSpPr>
        <p:spPr>
          <a:xfrm>
            <a:off x="7285703" y="2284040"/>
            <a:ext cx="465065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Our Future First</a:t>
            </a:r>
            <a:r>
              <a:rPr lang="en-US" sz="4700" dirty="0">
                <a:latin typeface="+mj-lt"/>
                <a:ea typeface="+mj-ea"/>
                <a:cs typeface="+mj-cs"/>
              </a:rPr>
              <a:t> Champions’ E</a:t>
            </a:r>
            <a:r>
              <a:rPr kumimoji="0" lang="en-US" sz="47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vents Calendar 2023/24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38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September 2023, version 1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 descr="A field of yellow flowers&#10;&#10;Description automatically generated with medium confidence">
            <a:extLst>
              <a:ext uri="{FF2B5EF4-FFF2-40B4-BE49-F238E27FC236}">
                <a16:creationId xmlns:a16="http://schemas.microsoft.com/office/drawing/2014/main" id="{C8ED2EBD-61CE-D807-96D9-DD4A3AFDEE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AE7F61A-AE26-DD54-9424-AB198307F298}"/>
              </a:ext>
            </a:extLst>
          </p:cNvPr>
          <p:cNvSpPr/>
          <p:nvPr/>
        </p:nvSpPr>
        <p:spPr>
          <a:xfrm>
            <a:off x="0" y="6410510"/>
            <a:ext cx="12192000" cy="447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54F6F3-953C-FE50-8235-18EB6248B929}"/>
              </a:ext>
            </a:extLst>
          </p:cNvPr>
          <p:cNvSpPr/>
          <p:nvPr/>
        </p:nvSpPr>
        <p:spPr>
          <a:xfrm>
            <a:off x="-1" y="6410511"/>
            <a:ext cx="12192000" cy="44748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967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AE7F61A-AE26-DD54-9424-AB198307F298}"/>
              </a:ext>
            </a:extLst>
          </p:cNvPr>
          <p:cNvSpPr/>
          <p:nvPr/>
        </p:nvSpPr>
        <p:spPr>
          <a:xfrm>
            <a:off x="0" y="6410510"/>
            <a:ext cx="12192000" cy="447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76A478-A27A-29FF-1C1B-C90720564BA0}"/>
              </a:ext>
            </a:extLst>
          </p:cNvPr>
          <p:cNvSpPr/>
          <p:nvPr/>
        </p:nvSpPr>
        <p:spPr>
          <a:xfrm>
            <a:off x="646931" y="2197916"/>
            <a:ext cx="4747190" cy="226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17D016-9D22-6FE6-058B-0BBF5DD826C6}"/>
              </a:ext>
            </a:extLst>
          </p:cNvPr>
          <p:cNvSpPr/>
          <p:nvPr/>
        </p:nvSpPr>
        <p:spPr>
          <a:xfrm>
            <a:off x="4797148" y="3296149"/>
            <a:ext cx="725363" cy="677749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3AAB9C9-6D4E-63AA-1A6D-4DE7B5A339F4}"/>
              </a:ext>
            </a:extLst>
          </p:cNvPr>
          <p:cNvCxnSpPr>
            <a:cxnSpLocks/>
          </p:cNvCxnSpPr>
          <p:nvPr/>
        </p:nvCxnSpPr>
        <p:spPr>
          <a:xfrm>
            <a:off x="270213" y="1296664"/>
            <a:ext cx="11493162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D25A7C1-385E-BABB-9427-860FEBF01DC3}"/>
              </a:ext>
            </a:extLst>
          </p:cNvPr>
          <p:cNvSpPr/>
          <p:nvPr/>
        </p:nvSpPr>
        <p:spPr>
          <a:xfrm>
            <a:off x="10582656" y="75056"/>
            <a:ext cx="1180719" cy="11253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98BE1DD1-0414-B18E-74AF-8A394F718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423" y="133099"/>
            <a:ext cx="901675" cy="9381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3E27C1-8C33-AEA4-237D-1A72F7FDC5A9}"/>
              </a:ext>
            </a:extLst>
          </p:cNvPr>
          <p:cNvSpPr txBox="1"/>
          <p:nvPr/>
        </p:nvSpPr>
        <p:spPr>
          <a:xfrm>
            <a:off x="715361" y="1371857"/>
            <a:ext cx="159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 Type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99A954-774B-F4E5-B800-5D3A0F5ADB68}"/>
              </a:ext>
            </a:extLst>
          </p:cNvPr>
          <p:cNvSpPr txBox="1"/>
          <p:nvPr/>
        </p:nvSpPr>
        <p:spPr>
          <a:xfrm>
            <a:off x="2751008" y="1371857"/>
            <a:ext cx="159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2E6C2-BE4B-A929-0B8F-3359166786AC}"/>
              </a:ext>
            </a:extLst>
          </p:cNvPr>
          <p:cNvSpPr txBox="1"/>
          <p:nvPr/>
        </p:nvSpPr>
        <p:spPr>
          <a:xfrm>
            <a:off x="5494152" y="1375840"/>
            <a:ext cx="159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Details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FF132C-8C0D-D706-B14A-D94B472D0B3B}"/>
              </a:ext>
            </a:extLst>
          </p:cNvPr>
          <p:cNvSpPr txBox="1"/>
          <p:nvPr/>
        </p:nvSpPr>
        <p:spPr>
          <a:xfrm>
            <a:off x="299605" y="1987079"/>
            <a:ext cx="406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Network meetings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E8705E-7AD6-EB29-A422-615C691AB911}"/>
              </a:ext>
            </a:extLst>
          </p:cNvPr>
          <p:cNvSpPr txBox="1"/>
          <p:nvPr/>
        </p:nvSpPr>
        <p:spPr>
          <a:xfrm>
            <a:off x="299605" y="2782316"/>
            <a:ext cx="343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Themed drop in clinics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CCA737-6BFB-3733-60C7-4C3B12A8C75D}"/>
              </a:ext>
            </a:extLst>
          </p:cNvPr>
          <p:cNvSpPr txBox="1"/>
          <p:nvPr/>
        </p:nvSpPr>
        <p:spPr>
          <a:xfrm>
            <a:off x="287852" y="3517394"/>
            <a:ext cx="30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Small group workshops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7A485A-4E77-60B9-E821-65AF22EA5DA7}"/>
              </a:ext>
            </a:extLst>
          </p:cNvPr>
          <p:cNvSpPr txBox="1"/>
          <p:nvPr/>
        </p:nvSpPr>
        <p:spPr>
          <a:xfrm>
            <a:off x="299605" y="4207808"/>
            <a:ext cx="30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121s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CF6AB1-DB18-F999-2C2E-278EE15B073E}"/>
              </a:ext>
            </a:extLst>
          </p:cNvPr>
          <p:cNvSpPr txBox="1"/>
          <p:nvPr/>
        </p:nvSpPr>
        <p:spPr>
          <a:xfrm>
            <a:off x="2914347" y="1995985"/>
            <a:ext cx="127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Quarterly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9E8775-D8C6-7DFF-A1EC-6CE365056110}"/>
              </a:ext>
            </a:extLst>
          </p:cNvPr>
          <p:cNvSpPr txBox="1"/>
          <p:nvPr/>
        </p:nvSpPr>
        <p:spPr>
          <a:xfrm>
            <a:off x="2939454" y="2643721"/>
            <a:ext cx="1270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Monthly  (term time)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559B92-AFD8-104C-EDF0-79F0AA7DD21C}"/>
              </a:ext>
            </a:extLst>
          </p:cNvPr>
          <p:cNvSpPr txBox="1"/>
          <p:nvPr/>
        </p:nvSpPr>
        <p:spPr>
          <a:xfrm>
            <a:off x="2914347" y="3523972"/>
            <a:ext cx="127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 hoc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69DDD9-69F2-1697-4F45-3513A13A9DCE}"/>
              </a:ext>
            </a:extLst>
          </p:cNvPr>
          <p:cNvSpPr txBox="1"/>
          <p:nvPr/>
        </p:nvSpPr>
        <p:spPr>
          <a:xfrm>
            <a:off x="2939454" y="4194355"/>
            <a:ext cx="127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 hoc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2BD3C5-8A43-4919-7A46-A95895E06780}"/>
              </a:ext>
            </a:extLst>
          </p:cNvPr>
          <p:cNvSpPr txBox="1"/>
          <p:nvPr/>
        </p:nvSpPr>
        <p:spPr>
          <a:xfrm>
            <a:off x="5923287" y="1902059"/>
            <a:ext cx="5903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1.5 hours to cover OFF progress update, champions updates, direction of the programme, Q&amp;A / open discussion and AOB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F2F524-9CA4-296A-E798-95E7DD724972}"/>
              </a:ext>
            </a:extLst>
          </p:cNvPr>
          <p:cNvSpPr txBox="1"/>
          <p:nvPr/>
        </p:nvSpPr>
        <p:spPr>
          <a:xfrm>
            <a:off x="5921791" y="2662151"/>
            <a:ext cx="5903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45 minutes to cover 25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min presentation, 20 min Q&amp;A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Recorded and online library of videos accessible to all staff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F72D4A-0AB8-FC40-7196-5D2229F04696}"/>
              </a:ext>
            </a:extLst>
          </p:cNvPr>
          <p:cNvSpPr txBox="1"/>
          <p:nvPr/>
        </p:nvSpPr>
        <p:spPr>
          <a:xfrm>
            <a:off x="5930532" y="3405909"/>
            <a:ext cx="5903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Collaboration between departments with similar operations and/or environmental impacts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47458B-1BF8-98B8-BA6C-A68C8FEC9F46}"/>
              </a:ext>
            </a:extLst>
          </p:cNvPr>
          <p:cNvSpPr txBox="1"/>
          <p:nvPr/>
        </p:nvSpPr>
        <p:spPr>
          <a:xfrm>
            <a:off x="5916832" y="4056201"/>
            <a:ext cx="59034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121 to discuss whatever you want! Get in touch to book. 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Not sure where to start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ideas and their development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with your pro forma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 sustainability topics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Anything else!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8607708-463C-E0ED-91D4-A6174D430D12}"/>
              </a:ext>
            </a:extLst>
          </p:cNvPr>
          <p:cNvCxnSpPr>
            <a:cxnSpLocks/>
          </p:cNvCxnSpPr>
          <p:nvPr/>
        </p:nvCxnSpPr>
        <p:spPr>
          <a:xfrm>
            <a:off x="424587" y="1847601"/>
            <a:ext cx="1133878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ACE5514-50AF-D7BC-514E-B7B844F15E89}"/>
              </a:ext>
            </a:extLst>
          </p:cNvPr>
          <p:cNvCxnSpPr>
            <a:cxnSpLocks/>
          </p:cNvCxnSpPr>
          <p:nvPr/>
        </p:nvCxnSpPr>
        <p:spPr>
          <a:xfrm>
            <a:off x="2879643" y="1371857"/>
            <a:ext cx="0" cy="4952073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7F81A3A-D0D3-F63E-E2C6-E0290517AB97}"/>
              </a:ext>
            </a:extLst>
          </p:cNvPr>
          <p:cNvCxnSpPr>
            <a:cxnSpLocks/>
          </p:cNvCxnSpPr>
          <p:nvPr/>
        </p:nvCxnSpPr>
        <p:spPr>
          <a:xfrm>
            <a:off x="4301849" y="1371857"/>
            <a:ext cx="0" cy="4952073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8F025B-8F61-2EB4-CB90-C4AABA67F79E}"/>
              </a:ext>
            </a:extLst>
          </p:cNvPr>
          <p:cNvCxnSpPr>
            <a:cxnSpLocks/>
          </p:cNvCxnSpPr>
          <p:nvPr/>
        </p:nvCxnSpPr>
        <p:spPr>
          <a:xfrm>
            <a:off x="424587" y="2600266"/>
            <a:ext cx="11338788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6B88EE4-A682-2B69-9419-729108F4B6BF}"/>
              </a:ext>
            </a:extLst>
          </p:cNvPr>
          <p:cNvCxnSpPr>
            <a:cxnSpLocks/>
          </p:cNvCxnSpPr>
          <p:nvPr/>
        </p:nvCxnSpPr>
        <p:spPr>
          <a:xfrm>
            <a:off x="424587" y="3354002"/>
            <a:ext cx="11338788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A0D286B-BCD4-D182-1403-274B520955A6}"/>
              </a:ext>
            </a:extLst>
          </p:cNvPr>
          <p:cNvCxnSpPr>
            <a:cxnSpLocks/>
          </p:cNvCxnSpPr>
          <p:nvPr/>
        </p:nvCxnSpPr>
        <p:spPr>
          <a:xfrm>
            <a:off x="424587" y="4074465"/>
            <a:ext cx="11338788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9F44F04-F7D6-E92D-3DDE-D013419FB26F}"/>
              </a:ext>
            </a:extLst>
          </p:cNvPr>
          <p:cNvCxnSpPr>
            <a:cxnSpLocks/>
          </p:cNvCxnSpPr>
          <p:nvPr/>
        </p:nvCxnSpPr>
        <p:spPr>
          <a:xfrm>
            <a:off x="432971" y="5733548"/>
            <a:ext cx="11338788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B89E37E-5F55-345A-7C7C-FE43CCD6B901}"/>
              </a:ext>
            </a:extLst>
          </p:cNvPr>
          <p:cNvSpPr txBox="1"/>
          <p:nvPr/>
        </p:nvSpPr>
        <p:spPr>
          <a:xfrm>
            <a:off x="299605" y="5851254"/>
            <a:ext cx="30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Celebration event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BB97334-2F4D-0256-173F-4EAEB6E63FC4}"/>
              </a:ext>
            </a:extLst>
          </p:cNvPr>
          <p:cNvSpPr txBox="1"/>
          <p:nvPr/>
        </p:nvSpPr>
        <p:spPr>
          <a:xfrm>
            <a:off x="2961598" y="5851254"/>
            <a:ext cx="127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Annual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CBE9407-E184-2E45-0E70-5D93DE7325C6}"/>
              </a:ext>
            </a:extLst>
          </p:cNvPr>
          <p:cNvSpPr txBox="1"/>
          <p:nvPr/>
        </p:nvSpPr>
        <p:spPr>
          <a:xfrm>
            <a:off x="5824116" y="5765013"/>
            <a:ext cx="5903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Show Your Stripes – MCE event - champions ideas &amp; 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Potential sustainability awards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2EF4A-DE06-C907-AF52-B7A2A4110233}"/>
              </a:ext>
            </a:extLst>
          </p:cNvPr>
          <p:cNvSpPr txBox="1"/>
          <p:nvPr/>
        </p:nvSpPr>
        <p:spPr>
          <a:xfrm>
            <a:off x="227078" y="389480"/>
            <a:ext cx="9939964" cy="675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Our Future First – Events Summary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9371A2-6FEC-4796-F757-24840EA6480A}"/>
              </a:ext>
            </a:extLst>
          </p:cNvPr>
          <p:cNvCxnSpPr>
            <a:cxnSpLocks/>
          </p:cNvCxnSpPr>
          <p:nvPr/>
        </p:nvCxnSpPr>
        <p:spPr>
          <a:xfrm>
            <a:off x="5717305" y="1371857"/>
            <a:ext cx="0" cy="4952073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43660C9-C67B-C289-891F-9B5B204A844D}"/>
              </a:ext>
            </a:extLst>
          </p:cNvPr>
          <p:cNvSpPr txBox="1"/>
          <p:nvPr/>
        </p:nvSpPr>
        <p:spPr>
          <a:xfrm>
            <a:off x="4142019" y="1268424"/>
            <a:ext cx="177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70AD47"/>
                </a:solidFill>
                <a:latin typeface="Calibri" panose="020F0502020204030204"/>
              </a:rPr>
              <a:t>In-person / Teams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5519E0-2852-4FCE-A59B-73D618ABBC00}"/>
              </a:ext>
            </a:extLst>
          </p:cNvPr>
          <p:cNvSpPr txBox="1"/>
          <p:nvPr/>
        </p:nvSpPr>
        <p:spPr>
          <a:xfrm>
            <a:off x="4356562" y="2001335"/>
            <a:ext cx="127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person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3FB291-0737-56FE-6360-1E5AEC6F675A}"/>
              </a:ext>
            </a:extLst>
          </p:cNvPr>
          <p:cNvSpPr txBox="1"/>
          <p:nvPr/>
        </p:nvSpPr>
        <p:spPr>
          <a:xfrm>
            <a:off x="4349100" y="2760149"/>
            <a:ext cx="127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3D3F23-CA9E-5AC9-A7C5-D629EC301866}"/>
              </a:ext>
            </a:extLst>
          </p:cNvPr>
          <p:cNvSpPr txBox="1"/>
          <p:nvPr/>
        </p:nvSpPr>
        <p:spPr>
          <a:xfrm>
            <a:off x="4356562" y="3529322"/>
            <a:ext cx="127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person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AF1315-CDD7-6DF6-13A7-505DB4F44A6C}"/>
              </a:ext>
            </a:extLst>
          </p:cNvPr>
          <p:cNvSpPr txBox="1"/>
          <p:nvPr/>
        </p:nvSpPr>
        <p:spPr>
          <a:xfrm>
            <a:off x="4381669" y="4199705"/>
            <a:ext cx="1270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person or Teams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752D8F-E699-C3D3-C05A-916ECEC924F0}"/>
              </a:ext>
            </a:extLst>
          </p:cNvPr>
          <p:cNvSpPr txBox="1"/>
          <p:nvPr/>
        </p:nvSpPr>
        <p:spPr>
          <a:xfrm>
            <a:off x="4403813" y="5856604"/>
            <a:ext cx="127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person</a:t>
            </a:r>
          </a:p>
        </p:txBody>
      </p:sp>
    </p:spTree>
    <p:extLst>
      <p:ext uri="{BB962C8B-B14F-4D97-AF65-F5344CB8AC3E}">
        <p14:creationId xmlns:p14="http://schemas.microsoft.com/office/powerpoint/2010/main" val="133500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C3FE820-1F07-0071-BB05-7D45D2877502}"/>
              </a:ext>
            </a:extLst>
          </p:cNvPr>
          <p:cNvSpPr txBox="1"/>
          <p:nvPr/>
        </p:nvSpPr>
        <p:spPr>
          <a:xfrm>
            <a:off x="227078" y="389480"/>
            <a:ext cx="9939964" cy="675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Our Future First – 2023-24 Events Calendar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AE7F61A-AE26-DD54-9424-AB198307F298}"/>
              </a:ext>
            </a:extLst>
          </p:cNvPr>
          <p:cNvSpPr/>
          <p:nvPr/>
        </p:nvSpPr>
        <p:spPr>
          <a:xfrm>
            <a:off x="0" y="6410510"/>
            <a:ext cx="12192000" cy="447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76A478-A27A-29FF-1C1B-C90720564BA0}"/>
              </a:ext>
            </a:extLst>
          </p:cNvPr>
          <p:cNvSpPr/>
          <p:nvPr/>
        </p:nvSpPr>
        <p:spPr>
          <a:xfrm>
            <a:off x="646931" y="2197916"/>
            <a:ext cx="4747190" cy="226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3AAB9C9-6D4E-63AA-1A6D-4DE7B5A339F4}"/>
              </a:ext>
            </a:extLst>
          </p:cNvPr>
          <p:cNvCxnSpPr>
            <a:cxnSpLocks/>
          </p:cNvCxnSpPr>
          <p:nvPr/>
        </p:nvCxnSpPr>
        <p:spPr>
          <a:xfrm>
            <a:off x="227079" y="1272280"/>
            <a:ext cx="115362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B3B70C2-C5B2-453C-91D4-418ACBFED132}"/>
              </a:ext>
            </a:extLst>
          </p:cNvPr>
          <p:cNvSpPr/>
          <p:nvPr/>
        </p:nvSpPr>
        <p:spPr>
          <a:xfrm>
            <a:off x="10582656" y="75056"/>
            <a:ext cx="1180719" cy="11253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831CC7FC-24BC-EC3F-BC41-B757EB7FB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423" y="133099"/>
            <a:ext cx="901675" cy="93814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D28BB47-25CE-FB61-F392-9FA9B7B085D6}"/>
              </a:ext>
            </a:extLst>
          </p:cNvPr>
          <p:cNvCxnSpPr>
            <a:cxnSpLocks/>
          </p:cNvCxnSpPr>
          <p:nvPr/>
        </p:nvCxnSpPr>
        <p:spPr>
          <a:xfrm>
            <a:off x="371794" y="2018629"/>
            <a:ext cx="500024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7292702-D5F6-A255-D0A2-86FA48C6CC09}"/>
              </a:ext>
            </a:extLst>
          </p:cNvPr>
          <p:cNvCxnSpPr>
            <a:cxnSpLocks/>
          </p:cNvCxnSpPr>
          <p:nvPr/>
        </p:nvCxnSpPr>
        <p:spPr>
          <a:xfrm>
            <a:off x="2463491" y="1542885"/>
            <a:ext cx="0" cy="4660552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39235AA-1770-B7B5-AD4A-CA26B713DD7B}"/>
              </a:ext>
            </a:extLst>
          </p:cNvPr>
          <p:cNvSpPr txBox="1"/>
          <p:nvPr/>
        </p:nvSpPr>
        <p:spPr>
          <a:xfrm>
            <a:off x="556147" y="1546431"/>
            <a:ext cx="159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 &amp;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D42D99-C577-9B3D-4B3B-9EC9F800026B}"/>
              </a:ext>
            </a:extLst>
          </p:cNvPr>
          <p:cNvSpPr txBox="1"/>
          <p:nvPr/>
        </p:nvSpPr>
        <p:spPr>
          <a:xfrm>
            <a:off x="2996756" y="1543965"/>
            <a:ext cx="159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C2C3A9-FEF0-C2F7-1EB7-83CDB8705442}"/>
              </a:ext>
            </a:extLst>
          </p:cNvPr>
          <p:cNvCxnSpPr>
            <a:cxnSpLocks/>
          </p:cNvCxnSpPr>
          <p:nvPr/>
        </p:nvCxnSpPr>
        <p:spPr>
          <a:xfrm>
            <a:off x="444322" y="2646304"/>
            <a:ext cx="4851295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18B159A-C0D7-71E9-50EE-827B04609FE4}"/>
              </a:ext>
            </a:extLst>
          </p:cNvPr>
          <p:cNvSpPr txBox="1"/>
          <p:nvPr/>
        </p:nvSpPr>
        <p:spPr>
          <a:xfrm>
            <a:off x="431166" y="2141462"/>
            <a:ext cx="204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Oct 23, 10am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1C6588-6302-7984-DDB5-03BDA4AAB407}"/>
              </a:ext>
            </a:extLst>
          </p:cNvPr>
          <p:cNvSpPr txBox="1"/>
          <p:nvPr/>
        </p:nvSpPr>
        <p:spPr>
          <a:xfrm>
            <a:off x="2549209" y="2031038"/>
            <a:ext cx="298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Quarterly network / update meeting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FE749F-A53B-7B61-A228-AA9B04F0DB5D}"/>
              </a:ext>
            </a:extLst>
          </p:cNvPr>
          <p:cNvSpPr txBox="1"/>
          <p:nvPr/>
        </p:nvSpPr>
        <p:spPr>
          <a:xfrm>
            <a:off x="431166" y="2732885"/>
            <a:ext cx="204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Oct 23, 12pm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64A5FB-EE15-CF22-15DA-18A2DA41DE9C}"/>
              </a:ext>
            </a:extLst>
          </p:cNvPr>
          <p:cNvCxnSpPr>
            <a:cxnSpLocks/>
          </p:cNvCxnSpPr>
          <p:nvPr/>
        </p:nvCxnSpPr>
        <p:spPr>
          <a:xfrm>
            <a:off x="444322" y="3219723"/>
            <a:ext cx="4849276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184A7D1-FF3E-F56F-31FB-F9F31B1B0259}"/>
              </a:ext>
            </a:extLst>
          </p:cNvPr>
          <p:cNvSpPr txBox="1"/>
          <p:nvPr/>
        </p:nvSpPr>
        <p:spPr>
          <a:xfrm>
            <a:off x="2546959" y="2618197"/>
            <a:ext cx="3321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Monthly drop-in clinic: </a:t>
            </a:r>
            <a:r>
              <a:rPr lang="en-GB" dirty="0">
                <a:solidFill>
                  <a:schemeClr val="accent1"/>
                </a:solidFill>
                <a:latin typeface="Calibri" panose="020F0502020204030204"/>
              </a:rPr>
              <a:t>Behaviour change &amp; influencing others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471E08-8DCD-3D44-FAD3-78CE09760ECC}"/>
              </a:ext>
            </a:extLst>
          </p:cNvPr>
          <p:cNvSpPr txBox="1"/>
          <p:nvPr/>
        </p:nvSpPr>
        <p:spPr>
          <a:xfrm>
            <a:off x="428994" y="3324549"/>
            <a:ext cx="196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Nov 23, 12pm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FF7BE2-48C7-D736-4F16-0ADAE674F044}"/>
              </a:ext>
            </a:extLst>
          </p:cNvPr>
          <p:cNvSpPr txBox="1"/>
          <p:nvPr/>
        </p:nvSpPr>
        <p:spPr>
          <a:xfrm>
            <a:off x="2544709" y="3219723"/>
            <a:ext cx="298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Monthly drop-in clinic: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accent1"/>
                </a:solidFill>
                <a:latin typeface="Calibri" panose="020F0502020204030204"/>
              </a:rPr>
              <a:t>Waste &amp; recycling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94FB167-4B8C-2821-8C8B-16BEE5CB430A}"/>
              </a:ext>
            </a:extLst>
          </p:cNvPr>
          <p:cNvCxnSpPr>
            <a:cxnSpLocks/>
          </p:cNvCxnSpPr>
          <p:nvPr/>
        </p:nvCxnSpPr>
        <p:spPr>
          <a:xfrm>
            <a:off x="447319" y="3812877"/>
            <a:ext cx="4849276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6C667B6-FE2D-513B-6205-03783437C5A4}"/>
              </a:ext>
            </a:extLst>
          </p:cNvPr>
          <p:cNvSpPr txBox="1"/>
          <p:nvPr/>
        </p:nvSpPr>
        <p:spPr>
          <a:xfrm>
            <a:off x="444322" y="3886821"/>
            <a:ext cx="196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11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Jan 24, 10am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C79AEC-F9D3-F056-9462-3A6983AA40DF}"/>
              </a:ext>
            </a:extLst>
          </p:cNvPr>
          <p:cNvSpPr txBox="1"/>
          <p:nvPr/>
        </p:nvSpPr>
        <p:spPr>
          <a:xfrm>
            <a:off x="2510889" y="3807770"/>
            <a:ext cx="298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Quarterly network / update meeting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67C2CB-D2C8-EFE5-1A4F-0E4D0BE34E75}"/>
              </a:ext>
            </a:extLst>
          </p:cNvPr>
          <p:cNvCxnSpPr>
            <a:cxnSpLocks/>
          </p:cNvCxnSpPr>
          <p:nvPr/>
        </p:nvCxnSpPr>
        <p:spPr>
          <a:xfrm>
            <a:off x="442150" y="4392874"/>
            <a:ext cx="4849276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DF929DA-7F3E-7003-D525-0D3A169A7C09}"/>
              </a:ext>
            </a:extLst>
          </p:cNvPr>
          <p:cNvSpPr txBox="1"/>
          <p:nvPr/>
        </p:nvSpPr>
        <p:spPr>
          <a:xfrm>
            <a:off x="452968" y="4472546"/>
            <a:ext cx="196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Jan 24, 12pm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B32D8A-F641-146D-0CD5-37722765D7B0}"/>
              </a:ext>
            </a:extLst>
          </p:cNvPr>
          <p:cNvSpPr txBox="1"/>
          <p:nvPr/>
        </p:nvSpPr>
        <p:spPr>
          <a:xfrm>
            <a:off x="2496705" y="4372883"/>
            <a:ext cx="298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Monthly drop-in clinic: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Travel – On Teams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63FB4E7-22AC-F683-35E4-8845CA960F79}"/>
              </a:ext>
            </a:extLst>
          </p:cNvPr>
          <p:cNvCxnSpPr>
            <a:cxnSpLocks/>
          </p:cNvCxnSpPr>
          <p:nvPr/>
        </p:nvCxnSpPr>
        <p:spPr>
          <a:xfrm>
            <a:off x="452968" y="4986026"/>
            <a:ext cx="4849276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30EBB94-540D-2041-FA92-57A5856A66BD}"/>
              </a:ext>
            </a:extLst>
          </p:cNvPr>
          <p:cNvSpPr txBox="1"/>
          <p:nvPr/>
        </p:nvSpPr>
        <p:spPr>
          <a:xfrm>
            <a:off x="428994" y="5058515"/>
            <a:ext cx="196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 24, 12pm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C1C137-8A95-CC1C-5ADE-7907999A6E5E}"/>
              </a:ext>
            </a:extLst>
          </p:cNvPr>
          <p:cNvSpPr txBox="1"/>
          <p:nvPr/>
        </p:nvSpPr>
        <p:spPr>
          <a:xfrm>
            <a:off x="2508798" y="4946008"/>
            <a:ext cx="298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Monthly drop-in clinic: </a:t>
            </a:r>
            <a:r>
              <a:rPr lang="en-GB" dirty="0">
                <a:solidFill>
                  <a:schemeClr val="accent1"/>
                </a:solidFill>
                <a:latin typeface="Calibri" panose="020F0502020204030204"/>
              </a:rPr>
              <a:t>Energy fundamentals &amp; simple audits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7D0F202-3140-0DC8-41B9-C81D3E4F03C8}"/>
              </a:ext>
            </a:extLst>
          </p:cNvPr>
          <p:cNvCxnSpPr>
            <a:cxnSpLocks/>
          </p:cNvCxnSpPr>
          <p:nvPr/>
        </p:nvCxnSpPr>
        <p:spPr>
          <a:xfrm>
            <a:off x="492500" y="5533131"/>
            <a:ext cx="4849276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EF2D60E-9351-6509-D4C3-E63CB4D221EC}"/>
              </a:ext>
            </a:extLst>
          </p:cNvPr>
          <p:cNvSpPr txBox="1"/>
          <p:nvPr/>
        </p:nvSpPr>
        <p:spPr>
          <a:xfrm>
            <a:off x="443742" y="5566022"/>
            <a:ext cx="196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Mar 24, 12pm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6152BA-BA59-7BDC-BB77-C75B84C56265}"/>
              </a:ext>
            </a:extLst>
          </p:cNvPr>
          <p:cNvSpPr txBox="1"/>
          <p:nvPr/>
        </p:nvSpPr>
        <p:spPr>
          <a:xfrm>
            <a:off x="2508798" y="5506664"/>
            <a:ext cx="298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Monthly drop-in clinic: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Sustainability &amp; IT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3039B89-BFF0-DB7D-BBB9-843CD97A4662}"/>
              </a:ext>
            </a:extLst>
          </p:cNvPr>
          <p:cNvCxnSpPr>
            <a:cxnSpLocks/>
          </p:cNvCxnSpPr>
          <p:nvPr/>
        </p:nvCxnSpPr>
        <p:spPr>
          <a:xfrm>
            <a:off x="6508395" y="2018629"/>
            <a:ext cx="500024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0FCAE64-528F-DF1B-1294-3ADE1D03AABA}"/>
              </a:ext>
            </a:extLst>
          </p:cNvPr>
          <p:cNvCxnSpPr>
            <a:cxnSpLocks/>
          </p:cNvCxnSpPr>
          <p:nvPr/>
        </p:nvCxnSpPr>
        <p:spPr>
          <a:xfrm>
            <a:off x="8628108" y="1542885"/>
            <a:ext cx="0" cy="2929661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9566C46-CA52-5CEC-35A6-0EBF72B076B1}"/>
              </a:ext>
            </a:extLst>
          </p:cNvPr>
          <p:cNvSpPr txBox="1"/>
          <p:nvPr/>
        </p:nvSpPr>
        <p:spPr>
          <a:xfrm>
            <a:off x="6692748" y="1546431"/>
            <a:ext cx="159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 &amp; Time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8F25593-1CB1-10C7-48CB-9119AC621DD6}"/>
              </a:ext>
            </a:extLst>
          </p:cNvPr>
          <p:cNvSpPr txBox="1"/>
          <p:nvPr/>
        </p:nvSpPr>
        <p:spPr>
          <a:xfrm>
            <a:off x="9297946" y="1543965"/>
            <a:ext cx="159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6B19259-AAB7-440A-5258-06E283A0A1DB}"/>
              </a:ext>
            </a:extLst>
          </p:cNvPr>
          <p:cNvCxnSpPr>
            <a:cxnSpLocks/>
          </p:cNvCxnSpPr>
          <p:nvPr/>
        </p:nvCxnSpPr>
        <p:spPr>
          <a:xfrm>
            <a:off x="6580923" y="2646304"/>
            <a:ext cx="4851295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58C2B06-1358-513B-E2F6-56ABB25A5FDA}"/>
              </a:ext>
            </a:extLst>
          </p:cNvPr>
          <p:cNvSpPr txBox="1"/>
          <p:nvPr/>
        </p:nvSpPr>
        <p:spPr>
          <a:xfrm>
            <a:off x="6567767" y="2141462"/>
            <a:ext cx="204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Apr 24, 10am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21136D-D7BE-9D03-A386-D28EF6EED57E}"/>
              </a:ext>
            </a:extLst>
          </p:cNvPr>
          <p:cNvSpPr txBox="1"/>
          <p:nvPr/>
        </p:nvSpPr>
        <p:spPr>
          <a:xfrm>
            <a:off x="8685810" y="2031038"/>
            <a:ext cx="298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Quarterly network / update meeting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287285E-F3C5-53A0-1B01-B0164D60AB85}"/>
              </a:ext>
            </a:extLst>
          </p:cNvPr>
          <p:cNvSpPr txBox="1"/>
          <p:nvPr/>
        </p:nvSpPr>
        <p:spPr>
          <a:xfrm>
            <a:off x="6567767" y="2732885"/>
            <a:ext cx="204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May 24, 12pm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37F0BE3-D9CD-90D3-7471-36B014B63309}"/>
              </a:ext>
            </a:extLst>
          </p:cNvPr>
          <p:cNvCxnSpPr>
            <a:cxnSpLocks/>
          </p:cNvCxnSpPr>
          <p:nvPr/>
        </p:nvCxnSpPr>
        <p:spPr>
          <a:xfrm>
            <a:off x="6580923" y="3219723"/>
            <a:ext cx="4849276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E2545C7-6110-AC64-A179-B3C90FBD82F7}"/>
              </a:ext>
            </a:extLst>
          </p:cNvPr>
          <p:cNvSpPr txBox="1"/>
          <p:nvPr/>
        </p:nvSpPr>
        <p:spPr>
          <a:xfrm>
            <a:off x="8683560" y="2592886"/>
            <a:ext cx="298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Monthly drop-in clinic: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Sustainable </a:t>
            </a:r>
            <a:r>
              <a:rPr lang="en-GB" dirty="0">
                <a:solidFill>
                  <a:schemeClr val="accent1"/>
                </a:solidFill>
                <a:latin typeface="Calibri" panose="020F0502020204030204"/>
              </a:rPr>
              <a:t>procurement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2A5394-EC7E-8222-3962-E772525340F4}"/>
              </a:ext>
            </a:extLst>
          </p:cNvPr>
          <p:cNvSpPr txBox="1"/>
          <p:nvPr/>
        </p:nvSpPr>
        <p:spPr>
          <a:xfrm>
            <a:off x="6565595" y="3324549"/>
            <a:ext cx="196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20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Jun 2,4 12pm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88AC40B-48C3-0830-B9FD-34254419BB95}"/>
              </a:ext>
            </a:extLst>
          </p:cNvPr>
          <p:cNvSpPr txBox="1"/>
          <p:nvPr/>
        </p:nvSpPr>
        <p:spPr>
          <a:xfrm>
            <a:off x="8681310" y="3219723"/>
            <a:ext cx="298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Monthly drop-in clinic: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accent1"/>
                </a:solidFill>
                <a:latin typeface="Calibri" panose="020F0502020204030204"/>
              </a:rPr>
              <a:t>Sustainable food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3077638-D3DB-019C-E74A-7610AA563AE1}"/>
              </a:ext>
            </a:extLst>
          </p:cNvPr>
          <p:cNvCxnSpPr>
            <a:cxnSpLocks/>
          </p:cNvCxnSpPr>
          <p:nvPr/>
        </p:nvCxnSpPr>
        <p:spPr>
          <a:xfrm>
            <a:off x="6583920" y="3812877"/>
            <a:ext cx="4849276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5B545A0-DC18-A517-4D0F-EE4E3BA58445}"/>
              </a:ext>
            </a:extLst>
          </p:cNvPr>
          <p:cNvSpPr txBox="1"/>
          <p:nvPr/>
        </p:nvSpPr>
        <p:spPr>
          <a:xfrm>
            <a:off x="6580923" y="3886821"/>
            <a:ext cx="196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Jul 24, 10am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64FE54F-BF57-FF8F-F5A9-0C02B4B98EAF}"/>
              </a:ext>
            </a:extLst>
          </p:cNvPr>
          <p:cNvSpPr txBox="1"/>
          <p:nvPr/>
        </p:nvSpPr>
        <p:spPr>
          <a:xfrm>
            <a:off x="8647490" y="3807770"/>
            <a:ext cx="298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Quarterly network / update meeting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A0CC5C3-9AA7-4D87-F3CC-A167FFE66A7C}"/>
              </a:ext>
            </a:extLst>
          </p:cNvPr>
          <p:cNvCxnSpPr/>
          <p:nvPr/>
        </p:nvCxnSpPr>
        <p:spPr>
          <a:xfrm>
            <a:off x="5946889" y="1328840"/>
            <a:ext cx="0" cy="496670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DDB2260-D9F9-3F0E-6E1F-20C9DA675A7F}"/>
              </a:ext>
            </a:extLst>
          </p:cNvPr>
          <p:cNvSpPr txBox="1"/>
          <p:nvPr/>
        </p:nvSpPr>
        <p:spPr>
          <a:xfrm>
            <a:off x="6140647" y="4507636"/>
            <a:ext cx="58978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Additional ad hoc workshops will be confirmed throughout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Additional drop-in sessions will be arranged on lighting and heating controls as part of the programme’s major energy savings initiative – dates TBC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Monthly drop-in clinics will be open to all staff as well as champions – please promote these with colleagues!</a:t>
            </a:r>
          </a:p>
        </p:txBody>
      </p:sp>
    </p:spTree>
    <p:extLst>
      <p:ext uri="{BB962C8B-B14F-4D97-AF65-F5344CB8AC3E}">
        <p14:creationId xmlns:p14="http://schemas.microsoft.com/office/powerpoint/2010/main" val="636477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12DFA4B0F72C46B342AFAC85B484F3" ma:contentTypeVersion="2" ma:contentTypeDescription="Create a new document." ma:contentTypeScope="" ma:versionID="0db790024787cc293fb3a0d5cc2810ba">
  <xsd:schema xmlns:xsd="http://www.w3.org/2001/XMLSchema" xmlns:xs="http://www.w3.org/2001/XMLSchema" xmlns:p="http://schemas.microsoft.com/office/2006/metadata/properties" xmlns:ns2="http://schemas.microsoft.com/sharepoint/v4" xmlns:ns3="b34c13e8-9e43-4bab-8ff4-66c14907b96f" targetNamespace="http://schemas.microsoft.com/office/2006/metadata/properties" ma:root="true" ma:fieldsID="cf46108b826e3d51a79bb538c9fcc772" ns2:_="" ns3:_="">
    <xsd:import namespace="http://schemas.microsoft.com/sharepoint/v4"/>
    <xsd:import namespace="b34c13e8-9e43-4bab-8ff4-66c14907b96f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c13e8-9e43-4bab-8ff4-66c14907b96f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21BBF4-8212-4E7C-9521-42AA73B35D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B5DAF6-0225-4BCB-BAEF-35404C68FA58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http://schemas.microsoft.com/sharepoint/v4"/>
    <ds:schemaRef ds:uri="http://www.w3.org/XML/1998/namespace"/>
    <ds:schemaRef ds:uri="b34c13e8-9e43-4bab-8ff4-66c14907b96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335B958-980C-4EA7-A503-AA5D5E7E0E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b34c13e8-9e43-4bab-8ff4-66c14907b9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Microsoft Office PowerPoint</Application>
  <PresentationFormat>Widescreen</PresentationFormat>
  <Paragraphs>74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Merry</dc:creator>
  <cp:lastModifiedBy>Jackie Simpson</cp:lastModifiedBy>
  <cp:revision>310</cp:revision>
  <dcterms:created xsi:type="dcterms:W3CDTF">2022-11-08T13:45:53Z</dcterms:created>
  <dcterms:modified xsi:type="dcterms:W3CDTF">2024-02-14T11:15:12Z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0x0101000112DFA4B0F72C46B342AFAC85B484F3</vt:lpwstr>
  </property>
</Properties>
</file>