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4"/>
    <p:sldMasterId id="2147503662" r:id="rId5"/>
  </p:sldMasterIdLst>
  <p:notesMasterIdLst>
    <p:notesMasterId r:id="rId10"/>
  </p:notesMasterIdLst>
  <p:handoutMasterIdLst>
    <p:handoutMasterId r:id="rId11"/>
  </p:handoutMasterIdLst>
  <p:sldIdLst>
    <p:sldId id="779" r:id="rId6"/>
    <p:sldId id="781" r:id="rId7"/>
    <p:sldId id="998" r:id="rId8"/>
    <p:sldId id="999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CC00"/>
    <a:srgbClr val="D057FF"/>
    <a:srgbClr val="FF9900"/>
    <a:srgbClr val="FFC71C"/>
    <a:srgbClr val="75B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92" autoAdjust="0"/>
    <p:restoredTop sz="75793" autoAdjust="0"/>
  </p:normalViewPr>
  <p:slideViewPr>
    <p:cSldViewPr>
      <p:cViewPr varScale="1">
        <p:scale>
          <a:sx n="71" d="100"/>
          <a:sy n="71" d="100"/>
        </p:scale>
        <p:origin x="63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5136" y="-11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7" cy="496413"/>
          </a:xfrm>
          <a:prstGeom prst="rect">
            <a:avLst/>
          </a:prstGeom>
        </p:spPr>
        <p:txBody>
          <a:bodyPr vert="horz" lIns="90426" tIns="45213" rIns="90426" bIns="45213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82" y="0"/>
            <a:ext cx="2946575" cy="496413"/>
          </a:xfrm>
          <a:prstGeom prst="rect">
            <a:avLst/>
          </a:prstGeom>
        </p:spPr>
        <p:txBody>
          <a:bodyPr vert="horz" wrap="square" lIns="90426" tIns="45213" rIns="90426" bIns="452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DB5D81-E452-5D46-8623-741E38D8F015}" type="datetimeFigureOut">
              <a:rPr lang="en-GB"/>
              <a:pPr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1"/>
            <a:ext cx="2946577" cy="496411"/>
          </a:xfrm>
          <a:prstGeom prst="rect">
            <a:avLst/>
          </a:prstGeom>
        </p:spPr>
        <p:txBody>
          <a:bodyPr vert="horz" lIns="90426" tIns="45213" rIns="90426" bIns="45213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82" y="9428631"/>
            <a:ext cx="2946575" cy="496411"/>
          </a:xfrm>
          <a:prstGeom prst="rect">
            <a:avLst/>
          </a:prstGeom>
        </p:spPr>
        <p:txBody>
          <a:bodyPr vert="horz" wrap="square" lIns="90426" tIns="45213" rIns="90426" bIns="452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2E4736-104F-B24C-9E3B-87F065FF7B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7" cy="496413"/>
          </a:xfrm>
          <a:prstGeom prst="rect">
            <a:avLst/>
          </a:prstGeom>
        </p:spPr>
        <p:txBody>
          <a:bodyPr vert="horz" lIns="90426" tIns="45213" rIns="90426" bIns="452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6413"/>
          </a:xfrm>
          <a:prstGeom prst="rect">
            <a:avLst/>
          </a:prstGeom>
        </p:spPr>
        <p:txBody>
          <a:bodyPr vert="horz" wrap="square" lIns="90426" tIns="45213" rIns="90426" bIns="452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75156F-7E14-B64E-A076-15B2F6E9FE6E}" type="datetimeFigureOut">
              <a:rPr lang="en-GB"/>
              <a:pPr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6" tIns="45213" rIns="90426" bIns="452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114"/>
            <a:ext cx="5438463" cy="4467705"/>
          </a:xfrm>
          <a:prstGeom prst="rect">
            <a:avLst/>
          </a:prstGeom>
        </p:spPr>
        <p:txBody>
          <a:bodyPr vert="horz" lIns="90426" tIns="45213" rIns="90426" bIns="452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1"/>
            <a:ext cx="2946577" cy="496411"/>
          </a:xfrm>
          <a:prstGeom prst="rect">
            <a:avLst/>
          </a:prstGeom>
        </p:spPr>
        <p:txBody>
          <a:bodyPr vert="horz" lIns="90426" tIns="45213" rIns="90426" bIns="452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82" y="9428631"/>
            <a:ext cx="2946575" cy="496411"/>
          </a:xfrm>
          <a:prstGeom prst="rect">
            <a:avLst/>
          </a:prstGeom>
        </p:spPr>
        <p:txBody>
          <a:bodyPr vert="horz" wrap="square" lIns="90426" tIns="45213" rIns="90426" bIns="452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977943F-42C4-7042-9EB3-E89AB70FEE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7943F-42C4-7042-9EB3-E89AB70FEEE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3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7943F-42C4-7042-9EB3-E89AB70FEEE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9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7943F-42C4-7042-9EB3-E89AB70FEEE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4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cwi_ppt_bg+p1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119967" y="6519863"/>
            <a:ext cx="575945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000"/>
              <a:t>© University of Reading 2008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152218" y="6519863"/>
            <a:ext cx="4415367" cy="1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8600">
                <a:solidFill>
                  <a:schemeClr val="bg1"/>
                </a:solidFill>
                <a:latin typeface="Rdg Vesta" charset="0"/>
              </a:defRPr>
            </a:lvl1pPr>
            <a:lvl2pPr marL="742950" indent="-285750" eaLnBrk="0" hangingPunct="0">
              <a:defRPr sz="8600">
                <a:solidFill>
                  <a:schemeClr val="bg1"/>
                </a:solidFill>
                <a:latin typeface="Rdg Vesta" charset="0"/>
              </a:defRPr>
            </a:lvl2pPr>
            <a:lvl3pPr marL="1143000" indent="-228600" eaLnBrk="0" hangingPunct="0">
              <a:defRPr sz="8600">
                <a:solidFill>
                  <a:schemeClr val="bg1"/>
                </a:solidFill>
                <a:latin typeface="Rdg Vesta" charset="0"/>
              </a:defRPr>
            </a:lvl3pPr>
            <a:lvl4pPr marL="1600200" indent="-228600" eaLnBrk="0" hangingPunct="0">
              <a:defRPr sz="8600">
                <a:solidFill>
                  <a:schemeClr val="bg1"/>
                </a:solidFill>
                <a:latin typeface="Rdg Vesta" charset="0"/>
              </a:defRPr>
            </a:lvl4pPr>
            <a:lvl5pPr marL="2057400" indent="-228600" eaLnBrk="0" hangingPunct="0">
              <a:defRPr sz="8600">
                <a:solidFill>
                  <a:schemeClr val="bg1"/>
                </a:solidFill>
                <a:latin typeface="Rdg Vest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b="1">
                <a:solidFill>
                  <a:schemeClr val="tx1"/>
                </a:solidFill>
                <a:ea typeface="+mn-ea"/>
                <a:cs typeface="+mn-cs"/>
              </a:rPr>
              <a:t>www.reading.ac.uk/charliewaller</a:t>
            </a:r>
          </a:p>
        </p:txBody>
      </p:sp>
      <p:pic>
        <p:nvPicPr>
          <p:cNvPr id="7" name="Picture 55" descr="Device-bl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1" y="5805488"/>
            <a:ext cx="157903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6" descr="Device-w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1" y="5805488"/>
            <a:ext cx="1579033" cy="3857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7" descr="Device-wh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1" y="5805488"/>
            <a:ext cx="157903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0" descr="main_logo_blac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1" y="625475"/>
            <a:ext cx="2999316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1" descr="main_logo_co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18551" y="625475"/>
            <a:ext cx="2999316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5001" y="1341438"/>
            <a:ext cx="7380817" cy="2303462"/>
          </a:xfrm>
          <a:noFill/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860801"/>
            <a:ext cx="10932584" cy="792163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35000" y="6519864"/>
            <a:ext cx="2292648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9F4ED7B-7DF1-314E-A054-024E1BD75D25}" type="datetime6">
              <a:rPr lang="en-US"/>
              <a:pPr/>
              <a:t>September 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19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94769-91A9-6A40-A6FE-4EAB03DCB5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927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60351"/>
            <a:ext cx="3048000" cy="604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1"/>
            <a:ext cx="8940800" cy="604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9671D-8C5B-C648-9BD5-F9884A0DDD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322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720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2060575"/>
            <a:ext cx="11135783" cy="42481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0836-B29D-AC48-B934-73FC925FDA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4741"/>
      </p:ext>
    </p:extLst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720725"/>
          </a:xfrm>
        </p:spPr>
        <p:txBody>
          <a:bodyPr/>
          <a:lstStyle>
            <a:lvl1pPr marL="72000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3" y="1268760"/>
            <a:ext cx="5465233" cy="44644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2" y="1268760"/>
            <a:ext cx="5467349" cy="44644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9FCD8-3BCF-D449-9A2A-FBC3E82704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6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hoto showing the Psychology Building at the University of Reading on a sunny day with green grass growing outside">
            <a:extLst>
              <a:ext uri="{FF2B5EF4-FFF2-40B4-BE49-F238E27FC236}">
                <a16:creationId xmlns:a16="http://schemas.microsoft.com/office/drawing/2014/main" id="{B40D2D56-BD88-9E38-60F2-7A0216FC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47"/>
            <a:ext cx="1219200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 bwMode="hidden">
          <a:xfrm>
            <a:off x="0" y="0"/>
            <a:ext cx="12192000" cy="3165894"/>
          </a:xfrm>
          <a:prstGeom prst="rect">
            <a:avLst/>
          </a:prstGeom>
          <a:solidFill>
            <a:srgbClr val="7DA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highlight>
                <a:srgbClr val="C0C0C0"/>
              </a:highlight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Title of Lecture</a:t>
            </a:r>
            <a:endParaRPr lang="en-GB" altLang="en-US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56685" y="2265816"/>
            <a:ext cx="11040000" cy="50472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Staff member</a:t>
            </a:r>
            <a:endParaRPr lang="en-GB" altLang="en-US" noProof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3140015" y="39779"/>
            <a:ext cx="5357004" cy="7288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1" cy="602418"/>
          </a:xfrm>
          <a:solidFill>
            <a:srgbClr val="D0D3D4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/>
              <a:t>Module name and Code</a:t>
            </a:r>
            <a:endParaRPr lang="en-GB"/>
          </a:p>
        </p:txBody>
      </p:sp>
      <p:pic>
        <p:nvPicPr>
          <p:cNvPr id="2" name="Picture 53" descr="The university of reading logo">
            <a:extLst>
              <a:ext uri="{FF2B5EF4-FFF2-40B4-BE49-F238E27FC236}">
                <a16:creationId xmlns:a16="http://schemas.microsoft.com/office/drawing/2014/main" id="{5C215B7E-FCD0-D92F-EEF3-7AC14EF7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60" y="516985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e Charlie Waller Institute logo">
            <a:extLst>
              <a:ext uri="{FF2B5EF4-FFF2-40B4-BE49-F238E27FC236}">
                <a16:creationId xmlns:a16="http://schemas.microsoft.com/office/drawing/2014/main" id="{E8F96A88-E9C8-69BB-6D56-70CB0A53CE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2857"/>
      </p:ext>
    </p:extLst>
  </p:cSld>
  <p:clrMapOvr>
    <a:masterClrMapping/>
  </p:clrMapOvr>
  <p:transition spd="med"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F34BC-67E9-0295-145C-F1840B898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876EB-CBAA-D42B-25DB-25B73D1B071F}"/>
              </a:ext>
            </a:extLst>
          </p:cNvPr>
          <p:cNvSpPr txBox="1"/>
          <p:nvPr/>
        </p:nvSpPr>
        <p:spPr>
          <a:xfrm>
            <a:off x="838200" y="543532"/>
            <a:ext cx="9409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7862025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F34BC-67E9-0295-145C-F1840B898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45792B-8D1A-CE49-2049-B468824E82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Clinical material – pause recording now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58508E-569F-327C-E38C-6F3EAC833BC8}"/>
              </a:ext>
            </a:extLst>
          </p:cNvPr>
          <p:cNvSpPr txBox="1">
            <a:spLocks/>
          </p:cNvSpPr>
          <p:nvPr/>
        </p:nvSpPr>
        <p:spPr bwMode="auto">
          <a:xfrm>
            <a:off x="11278024" y="6558439"/>
            <a:ext cx="80433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1633E967-6239-4D31-8ED6-C882CB0FA4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pause sign">
            <a:extLst>
              <a:ext uri="{FF2B5EF4-FFF2-40B4-BE49-F238E27FC236}">
                <a16:creationId xmlns:a16="http://schemas.microsoft.com/office/drawing/2014/main" id="{3B46BA20-0B85-F339-9702-AF4BAADB7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96" y="1513084"/>
            <a:ext cx="3581900" cy="3572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0E0E40-80BE-5FC2-696C-44E4DA0C089E}"/>
              </a:ext>
            </a:extLst>
          </p:cNvPr>
          <p:cNvSpPr txBox="1"/>
          <p:nvPr/>
        </p:nvSpPr>
        <p:spPr>
          <a:xfrm>
            <a:off x="1216325" y="5262113"/>
            <a:ext cx="1023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Please pause all recordings before clinical material is played</a:t>
            </a:r>
          </a:p>
        </p:txBody>
      </p:sp>
    </p:spTree>
    <p:extLst>
      <p:ext uri="{BB962C8B-B14F-4D97-AF65-F5344CB8AC3E}">
        <p14:creationId xmlns:p14="http://schemas.microsoft.com/office/powerpoint/2010/main" val="5398488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out ro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8E0F-645A-79AC-4676-5B5FA98B8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Breakout rooms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049EC-DC1E-76DC-E1A4-180BFFD42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C7E1C-AB05-FBFD-8356-F1F009227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6453" y="1825625"/>
            <a:ext cx="63073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Group of students working together round a shared table with a book open. ">
            <a:extLst>
              <a:ext uri="{FF2B5EF4-FFF2-40B4-BE49-F238E27FC236}">
                <a16:creationId xmlns:a16="http://schemas.microsoft.com/office/drawing/2014/main" id="{9EC7212E-2FB6-D538-8F7E-BC0E8C08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2715768"/>
            <a:ext cx="4528252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4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717" y="1825625"/>
            <a:ext cx="622108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DAF08-BDCC-B9E1-A7D3-7C19DD6D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  <p:pic>
        <p:nvPicPr>
          <p:cNvPr id="6" name="Picture 2" descr="A person holding an open book in one hand and a mug in the other. ">
            <a:extLst>
              <a:ext uri="{FF2B5EF4-FFF2-40B4-BE49-F238E27FC236}">
                <a16:creationId xmlns:a16="http://schemas.microsoft.com/office/drawing/2014/main" id="{6292B833-8183-C56E-DF81-B7A935A5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100512" cy="27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540CC-BD06-BEBF-8059-36A8C3A0FE9A}"/>
              </a:ext>
            </a:extLst>
          </p:cNvPr>
          <p:cNvSpPr txBox="1"/>
          <p:nvPr/>
        </p:nvSpPr>
        <p:spPr>
          <a:xfrm>
            <a:off x="760561" y="681037"/>
            <a:ext cx="7624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University Directed Learning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459265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72149" y="3100937"/>
            <a:ext cx="2033847" cy="92775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(enter code here)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DAF08-BDCC-B9E1-A7D3-7C19DD6D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  <p:pic>
        <p:nvPicPr>
          <p:cNvPr id="2050" name="Picture 2" descr="Mentimeter logo">
            <a:extLst>
              <a:ext uri="{FF2B5EF4-FFF2-40B4-BE49-F238E27FC236}">
                <a16:creationId xmlns:a16="http://schemas.microsoft.com/office/drawing/2014/main" id="{AA6A4D0B-9ABD-5579-090B-8022032A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1951198"/>
            <a:ext cx="4125594" cy="15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peech bubble with a sad and a happy face">
            <a:extLst>
              <a:ext uri="{FF2B5EF4-FFF2-40B4-BE49-F238E27FC236}">
                <a16:creationId xmlns:a16="http://schemas.microsoft.com/office/drawing/2014/main" id="{A9CDF570-C379-B008-244B-D5C22D0E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79" y="3692904"/>
            <a:ext cx="2750127" cy="27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CE144-1016-F324-5084-F4418B00E56C}"/>
              </a:ext>
            </a:extLst>
          </p:cNvPr>
          <p:cNvSpPr txBox="1"/>
          <p:nvPr/>
        </p:nvSpPr>
        <p:spPr>
          <a:xfrm>
            <a:off x="4873740" y="1951198"/>
            <a:ext cx="68970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did you like about today?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could be improved upon?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go to menti.com and enter code: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your main take home message?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What are you going to do next? Any areas you want to explore further?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How are you going to apply this to your clinical practice?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D4B92-8249-9BC7-2103-48ABFAA2C2F5}"/>
              </a:ext>
            </a:extLst>
          </p:cNvPr>
          <p:cNvSpPr txBox="1"/>
          <p:nvPr/>
        </p:nvSpPr>
        <p:spPr>
          <a:xfrm>
            <a:off x="954725" y="552608"/>
            <a:ext cx="7142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Feedback – How was it?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340993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2000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3" y="1268760"/>
            <a:ext cx="11135783" cy="44644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944C6-8D55-E241-845A-227CD70F23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6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C944C6-8D55-E241-845A-227CD70F23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F34BC-67E9-0295-145C-F1840B898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6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07" y="2601314"/>
            <a:ext cx="9432386" cy="1655373"/>
          </a:xfrm>
          <a:solidFill>
            <a:srgbClr val="7DA1C4"/>
          </a:solidFill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738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BBEE7D-3AAF-F54B-AF24-947BED44FD0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DAF08-BDCC-B9E1-A7D3-7C19DD6D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259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F4B9F-E2C3-1D49-A27C-D6B1B9D32A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423678-D256-D580-E8A1-7425B48A0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6BC94F-26D9-C448-8BF1-211B0EFB07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33C497-F239-3924-C552-F354BECA7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D68C10-AB1E-F847-BAEB-8F4CB5B9A9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C272D-3B54-7448-BEAD-44716FB3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14275-BEF2-6E49-95E7-D5CB711E3C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F5992-4442-1253-60F1-E785452D7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6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263A81-45B4-A444-9F87-DBD379BE9BC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FAB69-4B86-12ED-CCEF-4F59DE2F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5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A94769-91A9-6A40-A6FE-4EAB03DCB5F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34E33-4C3B-9C21-C014-80080D1E7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671D-8C5B-C648-9BD5-F9884A0DDD3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36D7F-E2DF-05F1-2B97-762AF90F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wrap="none" anchor="t">
            <a:normAutofit/>
          </a:bodyPr>
          <a:lstStyle>
            <a:lvl1pPr marL="720000"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047A6-C5A5-E74F-A304-EF9838CA2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134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20000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3" y="1268760"/>
            <a:ext cx="5465233" cy="44644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2" y="1268760"/>
            <a:ext cx="5467349" cy="44644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BEE7D-3AAF-F54B-AF24-947BED44FD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8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F4B9F-E2C3-1D49-A27C-D6B1B9D32A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659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BC94F-26D9-C448-8BF1-211B0EFB0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612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68C10-AB1E-F847-BAEB-8F4CB5B9A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029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wrap="square" anchor="ctr" anchorCtr="1">
            <a:normAutofit/>
          </a:bodyPr>
          <a:lstStyle>
            <a:lvl1pPr marL="0" indent="0"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14275-BEF2-6E49-95E7-D5CB711E3C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815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63A81-45B4-A444-9F87-DBD379BE9B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22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1"/>
            <a:ext cx="12192000" cy="720725"/>
          </a:xfrm>
          <a:prstGeom prst="rect">
            <a:avLst/>
          </a:prstGeom>
          <a:solidFill>
            <a:srgbClr val="F265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2060575"/>
            <a:ext cx="1113578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55867" y="6519863"/>
            <a:ext cx="80433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0E8146-E62C-4443-A37B-8FCB38C5543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62"/>
          <p:cNvSpPr>
            <a:spLocks noChangeArrowheads="1"/>
          </p:cNvSpPr>
          <p:nvPr/>
        </p:nvSpPr>
        <p:spPr bwMode="auto">
          <a:xfrm>
            <a:off x="0" y="1"/>
            <a:ext cx="12192000" cy="271463"/>
          </a:xfrm>
          <a:prstGeom prst="rect">
            <a:avLst/>
          </a:prstGeom>
          <a:solidFill>
            <a:srgbClr val="FFC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8600">
              <a:cs typeface="+mn-cs"/>
            </a:endParaRPr>
          </a:p>
        </p:txBody>
      </p:sp>
      <p:pic>
        <p:nvPicPr>
          <p:cNvPr id="1030" name="Picture 66" descr="main_logo_col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689168" y="5880100"/>
            <a:ext cx="150283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3661" r:id="rId1"/>
    <p:sldLayoutId id="2147503109" r:id="rId2"/>
    <p:sldLayoutId id="2147503110" r:id="rId3"/>
    <p:sldLayoutId id="2147503111" r:id="rId4"/>
    <p:sldLayoutId id="2147503112" r:id="rId5"/>
    <p:sldLayoutId id="2147503113" r:id="rId6"/>
    <p:sldLayoutId id="2147503114" r:id="rId7"/>
    <p:sldLayoutId id="2147503115" r:id="rId8"/>
    <p:sldLayoutId id="2147503116" r:id="rId9"/>
    <p:sldLayoutId id="2147503117" r:id="rId10"/>
    <p:sldLayoutId id="2147503118" r:id="rId11"/>
    <p:sldLayoutId id="2147503119" r:id="rId12"/>
    <p:sldLayoutId id="2147503120" r:id="rId13"/>
  </p:sldLayoutIdLst>
  <p:transition/>
  <p:hf sldNum="0" hdr="0" ft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  <a:ea typeface="ＭＳ Ｐゴシック" charset="0"/>
          <a:cs typeface="ＭＳ Ｐゴシック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  <a:ea typeface="ＭＳ Ｐゴシック" charset="0"/>
          <a:cs typeface="ＭＳ Ｐゴシック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  <a:ea typeface="ＭＳ Ｐゴシック" charset="0"/>
          <a:cs typeface="ＭＳ Ｐゴシック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  <a:ea typeface="ＭＳ Ｐゴシック" charset="0"/>
          <a:cs typeface="ＭＳ Ｐゴシック" charset="0"/>
        </a:defRPr>
      </a:lvl5pPr>
      <a:lvl6pPr marL="9017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</a:defRPr>
      </a:lvl6pPr>
      <a:lvl7pPr marL="13589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</a:defRPr>
      </a:lvl7pPr>
      <a:lvl8pPr marL="18161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</a:defRPr>
      </a:lvl8pPr>
      <a:lvl9pPr marL="22733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dg Vesta" pitchFamily="2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26531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charset="0"/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pitchFamily="2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pitchFamily="2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pitchFamily="2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rgbClr val="F26531"/>
        </a:buClr>
        <a:buFont typeface="Rdg Vesta" pitchFamily="2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157" y="63711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80E8146-E62C-4443-A37B-8FCB38C554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485D8-1ED1-36A0-6700-A57A53C3D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97" y="77311"/>
            <a:ext cx="1269660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6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663" r:id="rId1"/>
    <p:sldLayoutId id="2147503664" r:id="rId2"/>
    <p:sldLayoutId id="2147503665" r:id="rId3"/>
    <p:sldLayoutId id="2147503666" r:id="rId4"/>
    <p:sldLayoutId id="2147503667" r:id="rId5"/>
    <p:sldLayoutId id="2147503668" r:id="rId6"/>
    <p:sldLayoutId id="2147503669" r:id="rId7"/>
    <p:sldLayoutId id="2147503670" r:id="rId8"/>
    <p:sldLayoutId id="2147503671" r:id="rId9"/>
    <p:sldLayoutId id="2147503672" r:id="rId10"/>
    <p:sldLayoutId id="2147503673" r:id="rId11"/>
    <p:sldLayoutId id="2147503674" r:id="rId12"/>
    <p:sldLayoutId id="2147503675" r:id="rId13"/>
    <p:sldLayoutId id="2147503676" r:id="rId14"/>
    <p:sldLayoutId id="2147503677" r:id="rId15"/>
    <p:sldLayoutId id="214750367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Groups of 4-5</a:t>
            </a:r>
          </a:p>
          <a:p>
            <a:endParaRPr lang="en-US" dirty="0"/>
          </a:p>
          <a:p>
            <a:r>
              <a:rPr lang="en-US" dirty="0"/>
              <a:t>You will be allocated one of the following:</a:t>
            </a:r>
          </a:p>
          <a:p>
            <a:pPr lvl="1"/>
            <a:r>
              <a:rPr lang="en-GB" dirty="0"/>
              <a:t>Peer relations</a:t>
            </a:r>
          </a:p>
          <a:p>
            <a:pPr lvl="1"/>
            <a:r>
              <a:rPr lang="en-GB" dirty="0"/>
              <a:t>Bullying</a:t>
            </a:r>
          </a:p>
          <a:p>
            <a:pPr lvl="1"/>
            <a:r>
              <a:rPr lang="en-GB" dirty="0"/>
              <a:t>Exam Stress</a:t>
            </a:r>
          </a:p>
          <a:p>
            <a:pPr lvl="1"/>
            <a:r>
              <a:rPr lang="en-GB" dirty="0"/>
              <a:t>Social Media</a:t>
            </a:r>
          </a:p>
          <a:p>
            <a:pPr lvl="1"/>
            <a:endParaRPr lang="en-GB" dirty="0"/>
          </a:p>
          <a:p>
            <a:r>
              <a:rPr lang="en-GB" dirty="0"/>
              <a:t>There may be multiple groups presenting for each 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will be given an activity related to your topic.</a:t>
            </a:r>
          </a:p>
          <a:p>
            <a:endParaRPr lang="en-US" dirty="0"/>
          </a:p>
          <a:p>
            <a:r>
              <a:rPr lang="en-US" dirty="0"/>
              <a:t>Discuss, design, create your topic (30 mins). Make notes on a shared screen. Perhaps one of you share your screen of a word doc, or use the whiteboard feature.</a:t>
            </a:r>
          </a:p>
          <a:p>
            <a:endParaRPr lang="en-US" dirty="0"/>
          </a:p>
          <a:p>
            <a:r>
              <a:rPr lang="en-US" dirty="0"/>
              <a:t>Present to others using carousel technique (30 mins)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98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Group feedback – bit of an experiment!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13984" cy="46672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2 people (‘explainers’) stay in your breakout room to explain your concept to other people coming in</a:t>
            </a:r>
          </a:p>
          <a:p>
            <a:r>
              <a:rPr lang="en-GB" dirty="0"/>
              <a:t>2-3 people (‘learners’) move into other breakout rooms to learn about other group’s ideas. </a:t>
            </a:r>
          </a:p>
          <a:p>
            <a:r>
              <a:rPr lang="en-GB" dirty="0"/>
              <a:t>Every 5 minutes, ‘learners’ move around to the next group (e.g. if you’re group 5, move to group 6), so you should look at 3 other groups.</a:t>
            </a:r>
          </a:p>
          <a:p>
            <a:r>
              <a:rPr lang="en-GB" dirty="0"/>
              <a:t>After 15 minutes, ‘learners’ and ‘explainer’s swap around, so you all get a chance to explore.</a:t>
            </a:r>
          </a:p>
          <a:p>
            <a:r>
              <a:rPr lang="en-GB" dirty="0"/>
              <a:t>All posters to be saved and sent to me so I can add to </a:t>
            </a:r>
            <a:r>
              <a:rPr lang="en-GB" dirty="0" err="1"/>
              <a:t>Blacbkboard</a:t>
            </a:r>
            <a:r>
              <a:rPr lang="en-GB" dirty="0"/>
              <a:t> afterwards please!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2060848"/>
            <a:ext cx="3024336" cy="29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94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Group’s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Group 1 and 5:</a:t>
            </a:r>
          </a:p>
          <a:p>
            <a:r>
              <a:rPr lang="en-GB" dirty="0"/>
              <a:t>The local primary school have asked you to prepare a short presentation on ‘bullying’ for a year 6 school assembly.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Group 2 and 6:</a:t>
            </a:r>
          </a:p>
          <a:p>
            <a:r>
              <a:rPr lang="en-GB" dirty="0"/>
              <a:t>You have been asked by the local academy school to develop a newsletter on ‘how to cope with exam stress’ for them to upload on the new school portal system for parents (particularly of GCSE students) to see.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62E54-87BF-736F-3E5F-D4D6ADE0E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dirty="0"/>
              <a:t>Group 3 and 7:</a:t>
            </a:r>
          </a:p>
          <a:p>
            <a:r>
              <a:rPr lang="en-GB" sz="1900" dirty="0"/>
              <a:t>The school council from a secondary school has requested a series of workshops on social media and online safety to a group of year 7 and 8 students. </a:t>
            </a:r>
          </a:p>
          <a:p>
            <a:endParaRPr lang="en-GB" sz="1900" dirty="0"/>
          </a:p>
          <a:p>
            <a:pPr marL="0" indent="0">
              <a:buNone/>
            </a:pPr>
            <a:r>
              <a:rPr lang="en-GB" sz="1900" dirty="0"/>
              <a:t>Group 4 and 8:</a:t>
            </a:r>
          </a:p>
          <a:p>
            <a:r>
              <a:rPr lang="en-GB" sz="1900" dirty="0"/>
              <a:t>The local primary school SENCO has noticed a rise in referrals to the ELSA regarding peer relationship difficulties. They have requested some EMHP’s to come and do some workshops with years 3-6 on ‘positive peer relationships’. </a:t>
            </a:r>
          </a:p>
        </p:txBody>
      </p:sp>
    </p:spTree>
    <p:extLst>
      <p:ext uri="{BB962C8B-B14F-4D97-AF65-F5344CB8AC3E}">
        <p14:creationId xmlns:p14="http://schemas.microsoft.com/office/powerpoint/2010/main" val="15410309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DE6C-DA0F-4F36-8996-25D4BCBF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Feedback to wider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B97E-3693-4567-B334-B41844CF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Any really interesting findings?</a:t>
            </a:r>
          </a:p>
          <a:p>
            <a:endParaRPr lang="en-GB" dirty="0"/>
          </a:p>
          <a:p>
            <a:r>
              <a:rPr lang="en-GB" dirty="0"/>
              <a:t>Any difficulties arise?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7A1BF788-D175-5AD6-C1FD-A98C5B3D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1796244"/>
            <a:ext cx="3265512" cy="32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55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dg PP without R - WHITE slides">
  <a:themeElements>
    <a:clrScheme name="Rdg PP without R - WHITE slides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Rdg PP without R - WHITE slides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Rdg PP without R - WHITE slides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g PP without R - WHITE slides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g PP without R - WHITE slides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g PP without R - WHITE slides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g PP without R - WHITE slides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cessible_yellow">
  <a:themeElements>
    <a:clrScheme name="Accessible custom 300822">
      <a:dk1>
        <a:sysClr val="windowText" lastClr="000000"/>
      </a:dk1>
      <a:lt1>
        <a:srgbClr val="E7E6E6"/>
      </a:lt1>
      <a:dk2>
        <a:srgbClr val="44546A"/>
      </a:dk2>
      <a:lt2>
        <a:srgbClr val="D0D3D4"/>
      </a:lt2>
      <a:accent1>
        <a:srgbClr val="7DA1C4"/>
      </a:accent1>
      <a:accent2>
        <a:srgbClr val="D0D3D4"/>
      </a:accent2>
      <a:accent3>
        <a:srgbClr val="BE84A3"/>
      </a:accent3>
      <a:accent4>
        <a:srgbClr val="00BFB2"/>
      </a:accent4>
      <a:accent5>
        <a:srgbClr val="E89954"/>
      </a:accent5>
      <a:accent6>
        <a:srgbClr val="F2C75C"/>
      </a:accent6>
      <a:hlink>
        <a:srgbClr val="1F3864"/>
      </a:hlink>
      <a:folHlink>
        <a:srgbClr val="1F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CWI template" id="{C47FFD06-C64E-400D-AFB7-67040A18088C}" vid="{24F1AF2A-1363-452B-B9B7-9A1FFB2DAA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43B10DC1CCB4A85C55E59D43C586D" ma:contentTypeVersion="12" ma:contentTypeDescription="Create a new document." ma:contentTypeScope="" ma:versionID="da3fbdb7bd8045d19a9f3b801d3798f0">
  <xsd:schema xmlns:xsd="http://www.w3.org/2001/XMLSchema" xmlns:xs="http://www.w3.org/2001/XMLSchema" xmlns:p="http://schemas.microsoft.com/office/2006/metadata/properties" xmlns:ns2="abb0e570-3ce6-4114-aa39-3a0cbea699db" xmlns:ns3="b0bd9706-e5cc-42d1-bf19-61802c6941dd" targetNamespace="http://schemas.microsoft.com/office/2006/metadata/properties" ma:root="true" ma:fieldsID="671015f679da28720a60d166e2330771" ns2:_="" ns3:_="">
    <xsd:import namespace="abb0e570-3ce6-4114-aa39-3a0cbea699db"/>
    <xsd:import namespace="b0bd9706-e5cc-42d1-bf19-61802c694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0e570-3ce6-4114-aa39-3a0cbea69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d9706-e5cc-42d1-bf19-61802c694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3D2C2B-ED00-42DD-B619-1A1175469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01B5D3-4B8B-4999-AC94-FF834A681A2D}">
  <ds:schemaRefs>
    <ds:schemaRef ds:uri="abb0e570-3ce6-4114-aa39-3a0cbea699db"/>
    <ds:schemaRef ds:uri="b0bd9706-e5cc-42d1-bf19-61802c6941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643AB7-7037-475B-A85C-52583019969A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0bd9706-e5cc-42d1-bf19-61802c6941dd"/>
    <ds:schemaRef ds:uri="abb0e570-3ce6-4114-aa39-3a0cbea699db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380</Words>
  <Application>Microsoft Office PowerPoint</Application>
  <PresentationFormat>Widescreen</PresentationFormat>
  <Paragraphs>40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Bold</vt:lpstr>
      <vt:lpstr>Calibri</vt:lpstr>
      <vt:lpstr>Rdg Vesta</vt:lpstr>
      <vt:lpstr>Rdg PP without R - WHITE slides</vt:lpstr>
      <vt:lpstr>Accessible_yellow</vt:lpstr>
      <vt:lpstr>Group exercise</vt:lpstr>
      <vt:lpstr>Group feedback – bit of an experiment!</vt:lpstr>
      <vt:lpstr>Group’s topics</vt:lpstr>
      <vt:lpstr>Feedback to wider class</vt:lpstr>
    </vt:vector>
  </TitlesOfParts>
  <Company>Oxford Health NHS 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nicola.connolly</dc:creator>
  <cp:lastModifiedBy>Michael Kilmister</cp:lastModifiedBy>
  <cp:revision>1265</cp:revision>
  <cp:lastPrinted>2018-05-13T21:33:57Z</cp:lastPrinted>
  <dcterms:created xsi:type="dcterms:W3CDTF">2012-11-03T16:42:02Z</dcterms:created>
  <dcterms:modified xsi:type="dcterms:W3CDTF">2023-09-07T14:47:59Z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0x010100BEC43B10DC1CCB4A85C55E59D43C586D</vt:lpwstr>
  </property>
</Properties>
</file>