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handoutMasterIdLst>
    <p:handoutMasterId r:id="rId12"/>
  </p:handoutMasterIdLst>
  <p:sldIdLst>
    <p:sldId id="260" r:id="rId2"/>
    <p:sldId id="282" r:id="rId3"/>
    <p:sldId id="286" r:id="rId4"/>
    <p:sldId id="287" r:id="rId5"/>
    <p:sldId id="288" r:id="rId6"/>
    <p:sldId id="289" r:id="rId7"/>
    <p:sldId id="293" r:id="rId8"/>
    <p:sldId id="295" r:id="rId9"/>
    <p:sldId id="298"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Christiana Papaefthimiou" initials="MC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023EDB-9EA1-43C9-82C7-1ED5A53A632C}" v="17" dt="2018-09-05T15:34:26.7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425" autoAdjust="0"/>
    <p:restoredTop sz="84369" autoAdjust="0"/>
  </p:normalViewPr>
  <p:slideViewPr>
    <p:cSldViewPr showGuides="1">
      <p:cViewPr varScale="1">
        <p:scale>
          <a:sx n="98" d="100"/>
          <a:sy n="98" d="100"/>
        </p:scale>
        <p:origin x="159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Johnson" userId="8a95a196-3133-4926-886c-e70a81ea586a" providerId="ADAL" clId="{C1023EDB-9EA1-43C9-82C7-1ED5A53A632C}"/>
    <pc:docChg chg="custSel modSld">
      <pc:chgData name="Chris Johnson" userId="8a95a196-3133-4926-886c-e70a81ea586a" providerId="ADAL" clId="{C1023EDB-9EA1-43C9-82C7-1ED5A53A632C}" dt="2018-09-05T15:34:26.747" v="16" actId="478"/>
      <pc:docMkLst>
        <pc:docMk/>
      </pc:docMkLst>
      <pc:sldChg chg="addSp delSp modSp">
        <pc:chgData name="Chris Johnson" userId="8a95a196-3133-4926-886c-e70a81ea586a" providerId="ADAL" clId="{C1023EDB-9EA1-43C9-82C7-1ED5A53A632C}" dt="2018-09-05T12:42:50.560" v="3" actId="1076"/>
        <pc:sldMkLst>
          <pc:docMk/>
          <pc:sldMk cId="1481678702" sldId="282"/>
        </pc:sldMkLst>
        <pc:picChg chg="add mod">
          <ac:chgData name="Chris Johnson" userId="8a95a196-3133-4926-886c-e70a81ea586a" providerId="ADAL" clId="{C1023EDB-9EA1-43C9-82C7-1ED5A53A632C}" dt="2018-09-05T12:42:50.560" v="3" actId="1076"/>
          <ac:picMkLst>
            <pc:docMk/>
            <pc:sldMk cId="1481678702" sldId="282"/>
            <ac:picMk id="7" creationId="{B51B326B-2C76-4310-9C79-BC7B878B2315}"/>
          </ac:picMkLst>
        </pc:picChg>
        <pc:picChg chg="del">
          <ac:chgData name="Chris Johnson" userId="8a95a196-3133-4926-886c-e70a81ea586a" providerId="ADAL" clId="{C1023EDB-9EA1-43C9-82C7-1ED5A53A632C}" dt="2018-09-05T12:42:47.173" v="2" actId="478"/>
          <ac:picMkLst>
            <pc:docMk/>
            <pc:sldMk cId="1481678702" sldId="282"/>
            <ac:picMk id="5122" creationId="{00000000-0000-0000-0000-000000000000}"/>
          </ac:picMkLst>
        </pc:picChg>
      </pc:sldChg>
      <pc:sldChg chg="addSp delSp">
        <pc:chgData name="Chris Johnson" userId="8a95a196-3133-4926-886c-e70a81ea586a" providerId="ADAL" clId="{C1023EDB-9EA1-43C9-82C7-1ED5A53A632C}" dt="2018-09-05T12:42:56.601" v="5" actId="478"/>
        <pc:sldMkLst>
          <pc:docMk/>
          <pc:sldMk cId="0" sldId="286"/>
        </pc:sldMkLst>
        <pc:picChg chg="del">
          <ac:chgData name="Chris Johnson" userId="8a95a196-3133-4926-886c-e70a81ea586a" providerId="ADAL" clId="{C1023EDB-9EA1-43C9-82C7-1ED5A53A632C}" dt="2018-09-05T12:42:56.601" v="5" actId="478"/>
          <ac:picMkLst>
            <pc:docMk/>
            <pc:sldMk cId="0" sldId="286"/>
            <ac:picMk id="5" creationId="{00000000-0000-0000-0000-000000000000}"/>
          </ac:picMkLst>
        </pc:picChg>
        <pc:picChg chg="add">
          <ac:chgData name="Chris Johnson" userId="8a95a196-3133-4926-886c-e70a81ea586a" providerId="ADAL" clId="{C1023EDB-9EA1-43C9-82C7-1ED5A53A632C}" dt="2018-09-05T12:42:54.608" v="4"/>
          <ac:picMkLst>
            <pc:docMk/>
            <pc:sldMk cId="0" sldId="286"/>
            <ac:picMk id="6" creationId="{ADAA1E51-73D3-40A4-BC6C-A0E65AAA01CE}"/>
          </ac:picMkLst>
        </pc:picChg>
      </pc:sldChg>
      <pc:sldChg chg="addSp delSp">
        <pc:chgData name="Chris Johnson" userId="8a95a196-3133-4926-886c-e70a81ea586a" providerId="ADAL" clId="{C1023EDB-9EA1-43C9-82C7-1ED5A53A632C}" dt="2018-09-05T12:43:00.803" v="7" actId="478"/>
        <pc:sldMkLst>
          <pc:docMk/>
          <pc:sldMk cId="0" sldId="287"/>
        </pc:sldMkLst>
        <pc:picChg chg="del">
          <ac:chgData name="Chris Johnson" userId="8a95a196-3133-4926-886c-e70a81ea586a" providerId="ADAL" clId="{C1023EDB-9EA1-43C9-82C7-1ED5A53A632C}" dt="2018-09-05T12:43:00.803" v="7" actId="478"/>
          <ac:picMkLst>
            <pc:docMk/>
            <pc:sldMk cId="0" sldId="287"/>
            <ac:picMk id="5" creationId="{00000000-0000-0000-0000-000000000000}"/>
          </ac:picMkLst>
        </pc:picChg>
        <pc:picChg chg="add">
          <ac:chgData name="Chris Johnson" userId="8a95a196-3133-4926-886c-e70a81ea586a" providerId="ADAL" clId="{C1023EDB-9EA1-43C9-82C7-1ED5A53A632C}" dt="2018-09-05T12:42:59.127" v="6"/>
          <ac:picMkLst>
            <pc:docMk/>
            <pc:sldMk cId="0" sldId="287"/>
            <ac:picMk id="7" creationId="{85FF3417-0E84-4E35-8D02-1480EDA374FD}"/>
          </ac:picMkLst>
        </pc:picChg>
      </pc:sldChg>
      <pc:sldChg chg="addSp delSp">
        <pc:chgData name="Chris Johnson" userId="8a95a196-3133-4926-886c-e70a81ea586a" providerId="ADAL" clId="{C1023EDB-9EA1-43C9-82C7-1ED5A53A632C}" dt="2018-09-05T12:43:04.539" v="9" actId="478"/>
        <pc:sldMkLst>
          <pc:docMk/>
          <pc:sldMk cId="0" sldId="288"/>
        </pc:sldMkLst>
        <pc:picChg chg="del">
          <ac:chgData name="Chris Johnson" userId="8a95a196-3133-4926-886c-e70a81ea586a" providerId="ADAL" clId="{C1023EDB-9EA1-43C9-82C7-1ED5A53A632C}" dt="2018-09-05T12:43:04.539" v="9" actId="478"/>
          <ac:picMkLst>
            <pc:docMk/>
            <pc:sldMk cId="0" sldId="288"/>
            <ac:picMk id="8" creationId="{00000000-0000-0000-0000-000000000000}"/>
          </ac:picMkLst>
        </pc:picChg>
        <pc:picChg chg="add">
          <ac:chgData name="Chris Johnson" userId="8a95a196-3133-4926-886c-e70a81ea586a" providerId="ADAL" clId="{C1023EDB-9EA1-43C9-82C7-1ED5A53A632C}" dt="2018-09-05T12:43:03.031" v="8"/>
          <ac:picMkLst>
            <pc:docMk/>
            <pc:sldMk cId="0" sldId="288"/>
            <ac:picMk id="9" creationId="{C87BE5DC-7B4E-4B03-99E4-A35C92493404}"/>
          </ac:picMkLst>
        </pc:picChg>
      </pc:sldChg>
      <pc:sldChg chg="addSp delSp">
        <pc:chgData name="Chris Johnson" userId="8a95a196-3133-4926-886c-e70a81ea586a" providerId="ADAL" clId="{C1023EDB-9EA1-43C9-82C7-1ED5A53A632C}" dt="2018-09-05T12:43:09.651" v="11" actId="478"/>
        <pc:sldMkLst>
          <pc:docMk/>
          <pc:sldMk cId="0" sldId="289"/>
        </pc:sldMkLst>
        <pc:picChg chg="del">
          <ac:chgData name="Chris Johnson" userId="8a95a196-3133-4926-886c-e70a81ea586a" providerId="ADAL" clId="{C1023EDB-9EA1-43C9-82C7-1ED5A53A632C}" dt="2018-09-05T12:43:09.651" v="11" actId="478"/>
          <ac:picMkLst>
            <pc:docMk/>
            <pc:sldMk cId="0" sldId="289"/>
            <ac:picMk id="5" creationId="{00000000-0000-0000-0000-000000000000}"/>
          </ac:picMkLst>
        </pc:picChg>
        <pc:picChg chg="add">
          <ac:chgData name="Chris Johnson" userId="8a95a196-3133-4926-886c-e70a81ea586a" providerId="ADAL" clId="{C1023EDB-9EA1-43C9-82C7-1ED5A53A632C}" dt="2018-09-05T12:43:08.351" v="10"/>
          <ac:picMkLst>
            <pc:docMk/>
            <pc:sldMk cId="0" sldId="289"/>
            <ac:picMk id="7" creationId="{4DE68615-6109-447E-B53D-F38DAF1A7231}"/>
          </ac:picMkLst>
        </pc:picChg>
      </pc:sldChg>
      <pc:sldChg chg="addSp delSp">
        <pc:chgData name="Chris Johnson" userId="8a95a196-3133-4926-886c-e70a81ea586a" providerId="ADAL" clId="{C1023EDB-9EA1-43C9-82C7-1ED5A53A632C}" dt="2018-09-05T15:34:26.747" v="16" actId="478"/>
        <pc:sldMkLst>
          <pc:docMk/>
          <pc:sldMk cId="0" sldId="293"/>
        </pc:sldMkLst>
        <pc:spChg chg="del">
          <ac:chgData name="Chris Johnson" userId="8a95a196-3133-4926-886c-e70a81ea586a" providerId="ADAL" clId="{C1023EDB-9EA1-43C9-82C7-1ED5A53A632C}" dt="2018-09-05T15:34:26.747" v="16" actId="478"/>
          <ac:spMkLst>
            <pc:docMk/>
            <pc:sldMk cId="0" sldId="293"/>
            <ac:spMk id="5" creationId="{00000000-0000-0000-0000-000000000000}"/>
          </ac:spMkLst>
        </pc:spChg>
        <pc:picChg chg="del">
          <ac:chgData name="Chris Johnson" userId="8a95a196-3133-4926-886c-e70a81ea586a" providerId="ADAL" clId="{C1023EDB-9EA1-43C9-82C7-1ED5A53A632C}" dt="2018-09-05T12:43:13.027" v="13" actId="478"/>
          <ac:picMkLst>
            <pc:docMk/>
            <pc:sldMk cId="0" sldId="293"/>
            <ac:picMk id="7" creationId="{00000000-0000-0000-0000-000000000000}"/>
          </ac:picMkLst>
        </pc:picChg>
        <pc:picChg chg="add">
          <ac:chgData name="Chris Johnson" userId="8a95a196-3133-4926-886c-e70a81ea586a" providerId="ADAL" clId="{C1023EDB-9EA1-43C9-82C7-1ED5A53A632C}" dt="2018-09-05T12:43:11.775" v="12"/>
          <ac:picMkLst>
            <pc:docMk/>
            <pc:sldMk cId="0" sldId="293"/>
            <ac:picMk id="8" creationId="{B03566CC-9BD1-4FE7-BB6B-7B90A4F22047}"/>
          </ac:picMkLst>
        </pc:picChg>
      </pc:sldChg>
      <pc:sldChg chg="addSp delSp">
        <pc:chgData name="Chris Johnson" userId="8a95a196-3133-4926-886c-e70a81ea586a" providerId="ADAL" clId="{C1023EDB-9EA1-43C9-82C7-1ED5A53A632C}" dt="2018-09-05T12:43:16.547" v="15" actId="478"/>
        <pc:sldMkLst>
          <pc:docMk/>
          <pc:sldMk cId="3259294245" sldId="295"/>
        </pc:sldMkLst>
        <pc:picChg chg="add">
          <ac:chgData name="Chris Johnson" userId="8a95a196-3133-4926-886c-e70a81ea586a" providerId="ADAL" clId="{C1023EDB-9EA1-43C9-82C7-1ED5A53A632C}" dt="2018-09-05T12:43:15.101" v="14"/>
          <ac:picMkLst>
            <pc:docMk/>
            <pc:sldMk cId="3259294245" sldId="295"/>
            <ac:picMk id="9" creationId="{869FCA75-AFBA-4048-9C5D-60BBBFF81ED7}"/>
          </ac:picMkLst>
        </pc:picChg>
        <pc:picChg chg="del">
          <ac:chgData name="Chris Johnson" userId="8a95a196-3133-4926-886c-e70a81ea586a" providerId="ADAL" clId="{C1023EDB-9EA1-43C9-82C7-1ED5A53A632C}" dt="2018-09-05T12:43:16.547" v="15" actId="478"/>
          <ac:picMkLst>
            <pc:docMk/>
            <pc:sldMk cId="3259294245" sldId="295"/>
            <ac:picMk id="1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BE70E5-D6C2-4E78-8795-8BC0AA258632}" type="datetimeFigureOut">
              <a:rPr lang="en-GB" smtClean="0"/>
              <a:pPr/>
              <a:t>07/09/2018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132CE6-8666-4745-A0F8-5A4F4B32283F}" type="slidenum">
              <a:rPr lang="en-GB" smtClean="0"/>
              <a:pPr/>
              <a:t>‹#›</a:t>
            </a:fld>
            <a:endParaRPr lang="en-GB"/>
          </a:p>
        </p:txBody>
      </p:sp>
    </p:spTree>
    <p:extLst>
      <p:ext uri="{BB962C8B-B14F-4D97-AF65-F5344CB8AC3E}">
        <p14:creationId xmlns:p14="http://schemas.microsoft.com/office/powerpoint/2010/main" val="363878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AFC6CC8-51B1-4FB2-849F-DEDBE77C0075}" type="datetimeFigureOut">
              <a:rPr lang="en-GB" smtClean="0"/>
              <a:pPr/>
              <a:t>07/09/2018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F6B27B4-D904-4917-A999-1978C4778196}" type="slidenum">
              <a:rPr lang="en-GB" smtClean="0"/>
              <a:pPr/>
              <a:t>‹#›</a:t>
            </a:fld>
            <a:endParaRPr lang="en-GB"/>
          </a:p>
        </p:txBody>
      </p:sp>
    </p:spTree>
    <p:extLst>
      <p:ext uri="{BB962C8B-B14F-4D97-AF65-F5344CB8AC3E}">
        <p14:creationId xmlns:p14="http://schemas.microsoft.com/office/powerpoint/2010/main" val="35825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your module or programme</a:t>
            </a:r>
            <a:r>
              <a:rPr lang="en-GB" baseline="0" dirty="0"/>
              <a:t> title.</a:t>
            </a:r>
            <a:endParaRPr lang="en-GB" dirty="0"/>
          </a:p>
        </p:txBody>
      </p:sp>
      <p:sp>
        <p:nvSpPr>
          <p:cNvPr id="4" name="Date Placeholder 3"/>
          <p:cNvSpPr>
            <a:spLocks noGrp="1"/>
          </p:cNvSpPr>
          <p:nvPr>
            <p:ph type="dt" idx="10"/>
          </p:nvPr>
        </p:nvSpPr>
        <p:spPr/>
        <p:txBody>
          <a:bodyPr/>
          <a:lstStyle/>
          <a:p>
            <a:fld id="{984D0D00-01DC-4B20-81C7-AC789722ADA0}" type="datetime3">
              <a:rPr lang="en-US" altLang="en-US" smtClean="0">
                <a:solidFill>
                  <a:prstClr val="black"/>
                </a:solidFill>
              </a:rPr>
              <a:pPr/>
              <a:t>7 September 2018</a:t>
            </a:fld>
            <a:endParaRPr lang="en-GB" altLang="en-US">
              <a:solidFill>
                <a:prstClr val="black"/>
              </a:solidFill>
            </a:endParaRPr>
          </a:p>
        </p:txBody>
      </p:sp>
      <p:sp>
        <p:nvSpPr>
          <p:cNvPr id="5" name="Slide Number Placeholder 4"/>
          <p:cNvSpPr>
            <a:spLocks noGrp="1"/>
          </p:cNvSpPr>
          <p:nvPr>
            <p:ph type="sldNum" sz="quarter" idx="11"/>
          </p:nvPr>
        </p:nvSpPr>
        <p:spPr/>
        <p:txBody>
          <a:bodyPr/>
          <a:lstStyle/>
          <a:p>
            <a:fld id="{A3ADB805-8BF7-47B5-B5FB-292FECAF2630}" type="slidenum">
              <a:rPr lang="en-GB" altLang="en-US" smtClean="0">
                <a:solidFill>
                  <a:prstClr val="black"/>
                </a:solidFill>
              </a:rPr>
              <a:pPr/>
              <a:t>1</a:t>
            </a:fld>
            <a:endParaRPr lang="en-GB" altLang="en-US">
              <a:solidFill>
                <a:prstClr val="black"/>
              </a:solidFill>
            </a:endParaRPr>
          </a:p>
        </p:txBody>
      </p:sp>
      <p:sp>
        <p:nvSpPr>
          <p:cNvPr id="6" name="Header Placeholder 5"/>
          <p:cNvSpPr>
            <a:spLocks noGrp="1"/>
          </p:cNvSpPr>
          <p:nvPr>
            <p:ph type="hdr" sz="quarter" idx="12"/>
          </p:nvPr>
        </p:nvSpPr>
        <p:spPr/>
        <p:txBody>
          <a:bodyPr/>
          <a:lstStyle/>
          <a:p>
            <a:r>
              <a:rPr lang="en-GB" altLang="en-US">
                <a:solidFill>
                  <a:prstClr val="black"/>
                </a:solidFill>
              </a:rPr>
              <a:t>e-Assessment Overview</a:t>
            </a:r>
          </a:p>
        </p:txBody>
      </p:sp>
      <p:sp>
        <p:nvSpPr>
          <p:cNvPr id="7" name="Footer Placeholder 6"/>
          <p:cNvSpPr>
            <a:spLocks noGrp="1"/>
          </p:cNvSpPr>
          <p:nvPr>
            <p:ph type="ftr" sz="quarter" idx="13"/>
          </p:nvPr>
        </p:nvSpPr>
        <p:spPr/>
        <p:txBody>
          <a:bodyPr/>
          <a:lstStyle/>
          <a:p>
            <a:r>
              <a:rPr lang="en-GB" altLang="en-US">
                <a:solidFill>
                  <a:prstClr val="black"/>
                </a:solidFill>
              </a:rPr>
              <a:t>CQSD TEL team</a:t>
            </a:r>
          </a:p>
        </p:txBody>
      </p:sp>
    </p:spTree>
    <p:extLst>
      <p:ext uri="{BB962C8B-B14F-4D97-AF65-F5344CB8AC3E}">
        <p14:creationId xmlns:p14="http://schemas.microsoft.com/office/powerpoint/2010/main" val="362107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Use</a:t>
            </a:r>
            <a:r>
              <a:rPr lang="en-GB" b="1" baseline="0" dirty="0"/>
              <a:t> the relevant slides for the type of assignment tool you use (</a:t>
            </a:r>
            <a:r>
              <a:rPr lang="en-GB" b="1" baseline="0" dirty="0" err="1"/>
              <a:t>Turnitin</a:t>
            </a:r>
            <a:r>
              <a:rPr lang="en-GB" b="1" baseline="0" dirty="0"/>
              <a:t> or Blackboard </a:t>
            </a:r>
            <a:r>
              <a:rPr lang="en-GB" b="1" baseline="0" dirty="0" err="1"/>
              <a:t>Assignmets</a:t>
            </a:r>
            <a:r>
              <a:rPr lang="en-GB" b="1" baseline="0" dirty="0"/>
              <a:t>).</a:t>
            </a:r>
          </a:p>
          <a:p>
            <a:r>
              <a:rPr lang="en-GB" baseline="0" dirty="0"/>
              <a:t>Talk the students through the steps for submitting a </a:t>
            </a:r>
            <a:r>
              <a:rPr lang="en-GB" baseline="0" dirty="0" err="1"/>
              <a:t>Turnitin</a:t>
            </a:r>
            <a:r>
              <a:rPr lang="en-GB" baseline="0" dirty="0"/>
              <a:t> Assignment, using the screenshots.</a:t>
            </a:r>
          </a:p>
          <a:p>
            <a:r>
              <a:rPr lang="en-GB" baseline="0" dirty="0"/>
              <a:t>NB: If you’re using </a:t>
            </a:r>
            <a:r>
              <a:rPr lang="en-GB" baseline="0" dirty="0" err="1"/>
              <a:t>Turnitin</a:t>
            </a:r>
            <a:r>
              <a:rPr lang="en-GB" baseline="0" dirty="0"/>
              <a:t> for originality checking purposes only and Blackboard Assignment for the actual assignment submission, make sure the purpose of each, due dates and instructions are AS CLEAR AS POSSIBLE for your students so they can easily distinguish between the two.</a:t>
            </a:r>
          </a:p>
          <a:p>
            <a:r>
              <a:rPr lang="en-GB" baseline="0" dirty="0"/>
              <a:t>For a </a:t>
            </a:r>
            <a:r>
              <a:rPr lang="en-GB" baseline="0" dirty="0" err="1"/>
              <a:t>Turnitin</a:t>
            </a:r>
            <a:r>
              <a:rPr lang="en-GB" baseline="0" dirty="0"/>
              <a:t> submission, students go to the area on the course menu (left-hand side) where you’ve created the assignments. We advise you create a course area for assignments and label it clearly (see example shown). Once they’re in the Assignments area, they should click ‘View/complete’ under the appropriate assignment to start submission.</a:t>
            </a:r>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2</a:t>
            </a:fld>
            <a:endParaRPr lang="en-GB"/>
          </a:p>
        </p:txBody>
      </p:sp>
    </p:spTree>
    <p:extLst>
      <p:ext uri="{BB962C8B-B14F-4D97-AF65-F5344CB8AC3E}">
        <p14:creationId xmlns:p14="http://schemas.microsoft.com/office/powerpoint/2010/main" val="23001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in the assignment inbox, the student will be able to see</a:t>
            </a:r>
            <a:r>
              <a:rPr lang="en-GB" baseline="0" dirty="0"/>
              <a:t> information such as assignment due date, when the inbox is available for submission (start date) and when the marks will be released (post date). To continue, click on the submit button.</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3</a:t>
            </a:fld>
            <a:endParaRPr lang="en-GB"/>
          </a:p>
        </p:txBody>
      </p:sp>
    </p:spTree>
    <p:extLst>
      <p:ext uri="{BB962C8B-B14F-4D97-AF65-F5344CB8AC3E}">
        <p14:creationId xmlns:p14="http://schemas.microsoft.com/office/powerpoint/2010/main" val="228145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student’s name will be filled in automatically</a:t>
            </a:r>
            <a:r>
              <a:rPr lang="en-GB" baseline="0" dirty="0"/>
              <a:t> and they should type in their submission title (e.g. title of their essay) – remind them of any specific instructions you may have for assignment titles in your module/department/school.</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4</a:t>
            </a:fld>
            <a:endParaRPr lang="en-GB"/>
          </a:p>
        </p:txBody>
      </p:sp>
    </p:spTree>
    <p:extLst>
      <p:ext uri="{BB962C8B-B14F-4D97-AF65-F5344CB8AC3E}">
        <p14:creationId xmlns:p14="http://schemas.microsoft.com/office/powerpoint/2010/main" val="283461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a:t>
            </a:r>
            <a:r>
              <a:rPr lang="en-GB" baseline="0" dirty="0"/>
              <a:t> the students of the disclaimer, that by submitting their assignment they agree with the statement of original authorship.</a:t>
            </a:r>
          </a:p>
          <a:p>
            <a:r>
              <a:rPr lang="en-GB" dirty="0"/>
              <a:t>Remind</a:t>
            </a:r>
            <a:r>
              <a:rPr lang="en-GB" baseline="0" dirty="0"/>
              <a:t> them to follow the appropriate file naming conventions for your school/department before uploading their file.</a:t>
            </a:r>
          </a:p>
          <a:p>
            <a:r>
              <a:rPr lang="en-GB" baseline="0" dirty="0"/>
              <a:t>They can upload files by browsing their computer, Dropbox or Google Drive, selecting the assignment file and clicking ‘open’.</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5</a:t>
            </a:fld>
            <a:endParaRPr lang="en-GB"/>
          </a:p>
        </p:txBody>
      </p:sp>
    </p:spTree>
    <p:extLst>
      <p:ext uri="{BB962C8B-B14F-4D97-AF65-F5344CB8AC3E}">
        <p14:creationId xmlns:p14="http://schemas.microsoft.com/office/powerpoint/2010/main" val="122071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a:t>
            </a:r>
            <a:r>
              <a:rPr lang="en-GB" baseline="0" dirty="0"/>
              <a:t> will then be taken to a page where they can, again, see their name and submission title, but also the attached file – remind them to check the correct file has been attached. </a:t>
            </a:r>
          </a:p>
          <a:p>
            <a:r>
              <a:rPr lang="en-GB" baseline="0" dirty="0"/>
              <a:t>Click on the ‘Clear file’ button and start again if the wrong file has been attached.</a:t>
            </a:r>
          </a:p>
          <a:p>
            <a:r>
              <a:rPr lang="en-GB" baseline="0" dirty="0"/>
              <a:t>Once they’ve checked the details on this page are correct, they can upload the assignment by clicking ‘Upload’.</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6</a:t>
            </a:fld>
            <a:endParaRPr lang="en-GB"/>
          </a:p>
        </p:txBody>
      </p:sp>
    </p:spTree>
    <p:extLst>
      <p:ext uri="{BB962C8B-B14F-4D97-AF65-F5344CB8AC3E}">
        <p14:creationId xmlns:p14="http://schemas.microsoft.com/office/powerpoint/2010/main" val="268227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may take a few minutes for the submission to process.</a:t>
            </a:r>
            <a:r>
              <a:rPr lang="en-GB" baseline="0" dirty="0"/>
              <a:t> Then students can see their file and the submission information, and can confirm submission if details are correct – otherwise they can cancel and start again.</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7</a:t>
            </a:fld>
            <a:endParaRPr lang="en-GB"/>
          </a:p>
        </p:txBody>
      </p:sp>
    </p:spTree>
    <p:extLst>
      <p:ext uri="{BB962C8B-B14F-4D97-AF65-F5344CB8AC3E}">
        <p14:creationId xmlns:p14="http://schemas.microsoft.com/office/powerpoint/2010/main" val="191135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green message that appears is a digital receipt, but students also receive an email to confirm their submission has been successful. This email comes with a unique paper ID that can be used for future reference.</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8</a:t>
            </a:fld>
            <a:endParaRPr lang="en-GB"/>
          </a:p>
        </p:txBody>
      </p:sp>
    </p:spTree>
    <p:extLst>
      <p:ext uri="{BB962C8B-B14F-4D97-AF65-F5344CB8AC3E}">
        <p14:creationId xmlns:p14="http://schemas.microsoft.com/office/powerpoint/2010/main" val="342798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 this slide according to the school/department’s policies (e.g. do you want students to include student ID in a header or as submission title?)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Instruct the students on who</a:t>
            </a:r>
            <a:r>
              <a:rPr lang="en-GB" baseline="0" dirty="0"/>
              <a:t> to contact if they’ve submitted the wrong file.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6B27B4-D904-4917-A999-1978C4778196}" type="slidenum">
              <a:rPr lang="en-GB" smtClean="0"/>
              <a:pPr/>
              <a:t>9</a:t>
            </a:fld>
            <a:endParaRPr lang="en-GB"/>
          </a:p>
        </p:txBody>
      </p:sp>
    </p:spTree>
    <p:extLst>
      <p:ext uri="{BB962C8B-B14F-4D97-AF65-F5344CB8AC3E}">
        <p14:creationId xmlns:p14="http://schemas.microsoft.com/office/powerpoint/2010/main" val="114244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8119038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1CB2227-12B4-4AD3-A32E-A2C53E2DF8F5}" type="datetime1">
              <a:rPr lang="en-GB" smtClean="0">
                <a:solidFill>
                  <a:srgbClr val="50535A"/>
                </a:solidFill>
              </a:rPr>
              <a:pPr/>
              <a:t>07/09/2018</a:t>
            </a:fld>
            <a:endParaRPr lang="en-GB">
              <a:solidFill>
                <a:srgbClr val="50535A"/>
              </a:solidFill>
            </a:endParaRPr>
          </a:p>
        </p:txBody>
      </p:sp>
      <p:sp>
        <p:nvSpPr>
          <p:cNvPr id="5" name="Footer Placeholder 4"/>
          <p:cNvSpPr>
            <a:spLocks noGrp="1"/>
          </p:cNvSpPr>
          <p:nvPr>
            <p:ph type="ftr" sz="quarter" idx="11"/>
          </p:nvPr>
        </p:nvSpPr>
        <p:spPr/>
        <p:txBody>
          <a:bodyPr/>
          <a:lstStyle/>
          <a:p>
            <a:endParaRPr lang="en-GB">
              <a:solidFill>
                <a:srgbClr val="50535A"/>
              </a:solidFill>
            </a:endParaRPr>
          </a:p>
        </p:txBody>
      </p:sp>
      <p:sp>
        <p:nvSpPr>
          <p:cNvPr id="6" name="Slide Number Placeholder 5"/>
          <p:cNvSpPr>
            <a:spLocks noGrp="1"/>
          </p:cNvSpPr>
          <p:nvPr>
            <p:ph type="sldNum" sz="quarter" idx="12"/>
          </p:nvPr>
        </p:nvSpPr>
        <p:spPr/>
        <p:txBody>
          <a:bodyPr/>
          <a:lstStyle/>
          <a:p>
            <a:fld id="{CB8294FF-EA7F-417D-9AB5-10006090B95B}" type="slidenum">
              <a:rPr lang="en-GB" smtClean="0">
                <a:solidFill>
                  <a:srgbClr val="50535A"/>
                </a:solidFill>
              </a:rPr>
              <a:pPr/>
              <a:t>‹#›</a:t>
            </a:fld>
            <a:endParaRPr lang="en-GB">
              <a:solidFill>
                <a:srgbClr val="50535A"/>
              </a:solidFill>
            </a:endParaRPr>
          </a:p>
        </p:txBody>
      </p:sp>
    </p:spTree>
    <p:extLst>
      <p:ext uri="{BB962C8B-B14F-4D97-AF65-F5344CB8AC3E}">
        <p14:creationId xmlns:p14="http://schemas.microsoft.com/office/powerpoint/2010/main" val="61626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26689055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pic>
        <p:nvPicPr>
          <p:cNvPr id="22" name="Picture 4"/>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25" name="Picture Placeholder 12"/>
          <p:cNvSpPr>
            <a:spLocks noGrp="1"/>
          </p:cNvSpPr>
          <p:nvPr>
            <p:ph type="pic" sz="quarter" idx="11"/>
          </p:nvPr>
        </p:nvSpPr>
        <p:spPr>
          <a:xfrm>
            <a:off x="0" y="2286000"/>
            <a:ext cx="9144000" cy="2286000"/>
          </a:xfrm>
          <a:ln>
            <a:noFill/>
          </a:ln>
        </p:spPr>
        <p:txBody>
          <a:bodyPr/>
          <a:lstStyle/>
          <a:p>
            <a:r>
              <a:rPr lang="en-US"/>
              <a:t>Click icon to add picture</a:t>
            </a:r>
            <a:endParaRPr lang="en-GB" dirty="0"/>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1"/>
                </a:solidFill>
                <a:latin typeface="+mn-lt"/>
              </a:defRPr>
            </a:lvl1pPr>
          </a:lstStyle>
          <a:p>
            <a:fld id="{44C01B32-D1A0-401C-8867-70456BBB1E87}" type="slidenum">
              <a:rPr lang="en-GB" altLang="en-US" smtClean="0">
                <a:solidFill>
                  <a:srgbClr val="FFFFFF"/>
                </a:solidFill>
              </a:rPr>
              <a:pPr/>
              <a:t>‹#›</a:t>
            </a:fld>
            <a:endParaRPr lang="en-GB" altLang="en-US" dirty="0">
              <a:solidFill>
                <a:srgbClr val="FFFFFF"/>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1"/>
                </a:solidFill>
                <a:latin typeface="+mn-lt"/>
              </a:defRPr>
            </a:lvl1pPr>
          </a:lstStyle>
          <a:p>
            <a:fld id="{88931A16-C555-46CD-9A66-E4B6A99C0720}" type="datetime1">
              <a:rPr lang="en-GB" smtClean="0">
                <a:solidFill>
                  <a:srgbClr val="FFFFFF"/>
                </a:solidFill>
              </a:rPr>
              <a:pPr/>
              <a:t>07/09/2018</a:t>
            </a:fld>
            <a:endParaRPr lang="en-GB" dirty="0">
              <a:solidFill>
                <a:srgbClr val="FFFFFF"/>
              </a:solidFill>
            </a:endParaRP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1"/>
                </a:solidFill>
                <a:latin typeface="+mn-lt"/>
              </a:defRPr>
            </a:lvl1pPr>
          </a:lstStyle>
          <a:p>
            <a:endParaRPr lang="en-GB" dirty="0">
              <a:solidFill>
                <a:srgbClr val="FFFFFF"/>
              </a:solidFill>
            </a:endParaRPr>
          </a:p>
        </p:txBody>
      </p:sp>
    </p:spTree>
    <p:extLst>
      <p:ext uri="{BB962C8B-B14F-4D97-AF65-F5344CB8AC3E}">
        <p14:creationId xmlns:p14="http://schemas.microsoft.com/office/powerpoint/2010/main" val="11033139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4">
                                            <p:txEl>
                                              <p:pRg st="0" end="0"/>
                                            </p:txEl>
                                          </p:spTgt>
                                        </p:tgtEl>
                                        <p:attrNameLst>
                                          <p:attrName>style.visibility</p:attrName>
                                        </p:attrNameLst>
                                      </p:cBhvr>
                                      <p:to>
                                        <p:strVal val="visible"/>
                                      </p:to>
                                    </p:set>
                                    <p:animEffect transition="in" filter="fade">
                                      <p:cBhvr>
                                        <p:cTn id="7" dur="2000"/>
                                        <p:tgtEl>
                                          <p:spTgt spid="3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build="p">
        <p:tmplLst>
          <p:tmpl lvl="1">
            <p:tnLst>
              <p:par>
                <p:cTn presetID="10" presetClass="entr" presetSubtype="0" fill="hold" nodeType="after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fade">
                      <p:cBhvr>
                        <p:cTn dur="2000"/>
                        <p:tgtEl>
                          <p:spTgt spid="308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10786768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623197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803874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522987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5000" dirty="0">
                <a:solidFill>
                  <a:srgbClr val="FFFFFF"/>
                </a:solidFill>
                <a:latin typeface="Effra Heavy" pitchFamily="34" charset="0"/>
              </a:rPr>
              <a:t>LIMITLESS</a:t>
            </a:r>
          </a:p>
        </p:txBody>
      </p:sp>
      <p:sp>
        <p:nvSpPr>
          <p:cNvPr id="6" name="Picture Placeholder 12"/>
          <p:cNvSpPr>
            <a:spLocks noGrp="1"/>
          </p:cNvSpPr>
          <p:nvPr>
            <p:ph type="pic" sz="quarter" idx="11" hasCustomPrompt="1"/>
          </p:nvPr>
        </p:nvSpPr>
        <p:spPr>
          <a:xfrm>
            <a:off x="0" y="0"/>
            <a:ext cx="9144000" cy="4437112"/>
          </a:xfrm>
          <a:ln>
            <a:noFill/>
          </a:ln>
        </p:spPr>
        <p:txBody>
          <a:bodyPr/>
          <a:lstStyle>
            <a:lvl1pPr>
              <a:defRPr/>
            </a:lvl1pPr>
          </a:lstStyle>
          <a:p>
            <a:r>
              <a:rPr lang="en-US" dirty="0"/>
              <a:t>Click icon to add picture – see next slide as example</a:t>
            </a:r>
            <a:endParaRPr lang="en-GB" dirty="0"/>
          </a:p>
        </p:txBody>
      </p:sp>
      <p:sp>
        <p:nvSpPr>
          <p:cNvPr id="9" name="Text Placeholder 8"/>
          <p:cNvSpPr>
            <a:spLocks noGrp="1"/>
          </p:cNvSpPr>
          <p:nvPr>
            <p:ph type="body" sz="quarter" idx="12" hasCustomPrompt="1"/>
          </p:nvPr>
        </p:nvSpPr>
        <p:spPr>
          <a:xfrm>
            <a:off x="251520" y="3794864"/>
            <a:ext cx="2305050" cy="461963"/>
          </a:xfrm>
          <a:solidFill>
            <a:schemeClr val="bg1"/>
          </a:solidFill>
        </p:spPr>
        <p:txBody>
          <a:bodyPr lIns="90000" tIns="46800" rIns="90000" bIns="46800">
            <a:noAutofit/>
          </a:bodyPr>
          <a:lstStyle>
            <a:lvl1pPr marL="0" indent="0">
              <a:buNone/>
              <a:defRPr lang="en-GB" sz="2400" cap="all" baseline="0" dirty="0">
                <a:solidFill>
                  <a:schemeClr val="tx1"/>
                </a:solidFill>
                <a:latin typeface="+mj-lt"/>
              </a:defRPr>
            </a:lvl1pPr>
          </a:lstStyle>
          <a:p>
            <a:r>
              <a:rPr lang="en-GB" dirty="0">
                <a:solidFill>
                  <a:schemeClr val="tx1"/>
                </a:solidFill>
                <a:latin typeface="+mj-lt"/>
              </a:rPr>
              <a:t>EDUCATION IS</a:t>
            </a:r>
          </a:p>
        </p:txBody>
      </p:sp>
      <p:sp>
        <p:nvSpPr>
          <p:cNvPr id="10" name="Text Placeholder 8"/>
          <p:cNvSpPr>
            <a:spLocks noGrp="1"/>
          </p:cNvSpPr>
          <p:nvPr>
            <p:ph type="body" sz="quarter" idx="13" hasCustomPrompt="1"/>
          </p:nvPr>
        </p:nvSpPr>
        <p:spPr>
          <a:xfrm>
            <a:off x="251520" y="5857878"/>
            <a:ext cx="6984776" cy="463846"/>
          </a:xfrm>
          <a:solidFill>
            <a:schemeClr val="bg1"/>
          </a:solidFill>
        </p:spPr>
        <p:txBody>
          <a:bodyPr wrap="square" lIns="90000" tIns="46800" rIns="90000" bIns="46800">
            <a:noAutofit/>
          </a:bodyPr>
          <a:lstStyle>
            <a:lvl1pPr marL="0" indent="0">
              <a:buNone/>
              <a:defRPr lang="en-GB" sz="2400" cap="all" baseline="0" dirty="0">
                <a:solidFill>
                  <a:schemeClr val="tx1"/>
                </a:solidFill>
                <a:latin typeface="+mj-lt"/>
                <a:cs typeface="Adobe Arabic" pitchFamily="18" charset="-78"/>
              </a:defRPr>
            </a:lvl1pPr>
          </a:lstStyle>
          <a:p>
            <a:r>
              <a:rPr lang="en-GB" dirty="0">
                <a:solidFill>
                  <a:schemeClr val="tx1"/>
                </a:solidFill>
                <a:latin typeface="+mj-lt"/>
              </a:rPr>
              <a:t>MAKE THE BOX LONGER FOR LONGER PHRASES</a:t>
            </a:r>
          </a:p>
        </p:txBody>
      </p:sp>
    </p:spTree>
    <p:extLst>
      <p:ext uri="{BB962C8B-B14F-4D97-AF65-F5344CB8AC3E}">
        <p14:creationId xmlns:p14="http://schemas.microsoft.com/office/powerpoint/2010/main" val="9672047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5000" dirty="0">
                <a:solidFill>
                  <a:srgbClr val="50535A"/>
                </a:solidFill>
                <a:latin typeface="Effra Heavy" pitchFamily="34" charset="0"/>
              </a:rPr>
              <a:t>LIMITLESS</a:t>
            </a:r>
          </a:p>
        </p:txBody>
      </p:sp>
      <p:sp>
        <p:nvSpPr>
          <p:cNvPr id="6" name="Picture Placeholder 12"/>
          <p:cNvSpPr>
            <a:spLocks noGrp="1"/>
          </p:cNvSpPr>
          <p:nvPr>
            <p:ph type="pic" sz="quarter" idx="11" hasCustomPrompt="1"/>
          </p:nvPr>
        </p:nvSpPr>
        <p:spPr>
          <a:xfrm>
            <a:off x="0" y="0"/>
            <a:ext cx="9144000" cy="4437112"/>
          </a:xfrm>
          <a:ln>
            <a:noFill/>
          </a:ln>
        </p:spPr>
        <p:txBody>
          <a:bodyPr/>
          <a:lstStyle>
            <a:lvl1pPr>
              <a:defRPr/>
            </a:lvl1pPr>
          </a:lstStyle>
          <a:p>
            <a:r>
              <a:rPr lang="en-US" dirty="0"/>
              <a:t>Click icon to add picture – see example on next slide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3660896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pPr fontAlgn="base">
              <a:spcBef>
                <a:spcPct val="0"/>
              </a:spcBef>
              <a:spcAft>
                <a:spcPct val="0"/>
              </a:spcAft>
            </a:pPr>
            <a:fld id="{44C01B32-D1A0-401C-8867-70456BBB1E87}" type="slidenum">
              <a:rPr lang="en-GB" altLang="en-US" smtClean="0">
                <a:solidFill>
                  <a:srgbClr val="50535A"/>
                </a:solidFill>
              </a:rPr>
              <a:pPr fontAlgn="base">
                <a:spcBef>
                  <a:spcPct val="0"/>
                </a:spcBef>
                <a:spcAft>
                  <a:spcPct val="0"/>
                </a:spcAft>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tx1"/>
                </a:solidFill>
                <a:latin typeface="+mn-lt"/>
              </a:defRPr>
            </a:lvl1pPr>
          </a:lstStyle>
          <a:p>
            <a:pPr fontAlgn="base">
              <a:spcBef>
                <a:spcPct val="0"/>
              </a:spcBef>
              <a:spcAft>
                <a:spcPct val="0"/>
              </a:spcAft>
            </a:pPr>
            <a:fld id="{A647E712-DA6E-4F6E-A108-F9245401A1D3}" type="datetime1">
              <a:rPr lang="en-GB" smtClean="0">
                <a:solidFill>
                  <a:srgbClr val="50535A"/>
                </a:solidFill>
              </a:rPr>
              <a:pPr fontAlgn="base">
                <a:spcBef>
                  <a:spcPct val="0"/>
                </a:spcBef>
                <a:spcAft>
                  <a:spcPct val="0"/>
                </a:spcAft>
              </a:pPr>
              <a:t>07/09/2018</a:t>
            </a:fld>
            <a:endParaRPr lang="en-GB" dirty="0">
              <a:solidFill>
                <a:srgbClr val="50535A"/>
              </a:solidFill>
            </a:endParaRPr>
          </a:p>
        </p:txBody>
      </p:sp>
      <p:sp>
        <p:nvSpPr>
          <p:cNvPr id="3"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tx1"/>
                </a:solidFill>
                <a:latin typeface="+mn-lt"/>
              </a:defRPr>
            </a:lvl1pPr>
          </a:lstStyle>
          <a:p>
            <a:pPr fontAlgn="base">
              <a:spcBef>
                <a:spcPct val="0"/>
              </a:spcBef>
              <a:spcAft>
                <a:spcPct val="0"/>
              </a:spcAft>
            </a:pPr>
            <a:endParaRPr lang="en-GB" dirty="0">
              <a:solidFill>
                <a:srgbClr val="50535A"/>
              </a:solidFill>
            </a:endParaRPr>
          </a:p>
        </p:txBody>
      </p:sp>
    </p:spTree>
    <p:extLst>
      <p:ext uri="{BB962C8B-B14F-4D97-AF65-F5344CB8AC3E}">
        <p14:creationId xmlns:p14="http://schemas.microsoft.com/office/powerpoint/2010/main" val="11065367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p:fade/>
  </p:transition>
  <p:hf hdr="0" ftr="0"/>
  <p:txStyles>
    <p:titleStyle>
      <a:lvl1pPr algn="l" rtl="0" eaLnBrk="1" fontAlgn="base" hangingPunct="1">
        <a:spcBef>
          <a:spcPct val="0"/>
        </a:spcBef>
        <a:spcAft>
          <a:spcPct val="0"/>
        </a:spcAft>
        <a:defRPr sz="4000"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4800" y="4653136"/>
            <a:ext cx="7920038" cy="1512168"/>
          </a:xfrm>
        </p:spPr>
        <p:txBody>
          <a:bodyPr/>
          <a:lstStyle/>
          <a:p>
            <a:r>
              <a:rPr lang="en-GB" sz="2800" b="1" dirty="0" err="1"/>
              <a:t>eSubmission</a:t>
            </a:r>
            <a:r>
              <a:rPr lang="en-GB" sz="2800" b="1" dirty="0"/>
              <a:t>: Submitting your work using the Turnitin Assignment</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solidFill>
                  <a:srgbClr val="FFFFFF"/>
                </a:solidFill>
              </a:rPr>
              <a:pPr/>
              <a:t>1</a:t>
            </a:fld>
            <a:endParaRPr lang="en-GB" altLang="en-US" dirty="0">
              <a:solidFill>
                <a:srgbClr val="FFFFFF"/>
              </a:solidFill>
            </a:endParaRPr>
          </a:p>
        </p:txBody>
      </p:sp>
      <p:sp>
        <p:nvSpPr>
          <p:cNvPr id="5" name="Title 4"/>
          <p:cNvSpPr>
            <a:spLocks noGrp="1"/>
          </p:cNvSpPr>
          <p:nvPr>
            <p:ph type="ctrTitle"/>
          </p:nvPr>
        </p:nvSpPr>
        <p:spPr/>
        <p:txBody>
          <a:bodyPr/>
          <a:lstStyle/>
          <a:p>
            <a:r>
              <a:rPr lang="en-GB" dirty="0"/>
              <a:t> [insert Module title here]</a:t>
            </a:r>
          </a:p>
        </p:txBody>
      </p:sp>
      <p:sp>
        <p:nvSpPr>
          <p:cNvPr id="6" name="Text Placeholder 5"/>
          <p:cNvSpPr>
            <a:spLocks noGrp="1"/>
          </p:cNvSpPr>
          <p:nvPr>
            <p:ph type="body" sz="quarter" idx="13"/>
          </p:nvPr>
        </p:nvSpPr>
        <p:spPr>
          <a:xfrm>
            <a:off x="417512" y="0"/>
            <a:ext cx="2858344" cy="651662"/>
          </a:xfrm>
        </p:spPr>
        <p:txBody>
          <a:bodyPr/>
          <a:lstStyle/>
          <a:p>
            <a:endParaRPr lang="en-GB" dirty="0"/>
          </a:p>
        </p:txBody>
      </p:sp>
      <p:pic>
        <p:nvPicPr>
          <p:cNvPr id="7" name="Picture 3" descr="C:\Users\hs909164\Downloads\1275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28950" y="2281063"/>
            <a:ext cx="3203848" cy="2317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281063"/>
            <a:ext cx="3028950" cy="23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4074" y="2281063"/>
            <a:ext cx="3209925" cy="23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2"/>
          </p:nvPr>
        </p:nvSpPr>
        <p:spPr/>
        <p:txBody>
          <a:bodyPr/>
          <a:lstStyle/>
          <a:p>
            <a:fld id="{E88FB638-DFCD-4F54-9D2B-976748869181}" type="datetime1">
              <a:rPr lang="en-GB" smtClean="0">
                <a:solidFill>
                  <a:srgbClr val="FFFFFF"/>
                </a:solidFill>
              </a:rPr>
              <a:pPr/>
              <a:t>07/09/2018</a:t>
            </a:fld>
            <a:endParaRPr lang="en-GB" dirty="0">
              <a:solidFill>
                <a:srgbClr val="FFFFFF"/>
              </a:solidFill>
            </a:endParaRPr>
          </a:p>
        </p:txBody>
      </p:sp>
    </p:spTree>
    <p:extLst>
      <p:ext uri="{BB962C8B-B14F-4D97-AF65-F5344CB8AC3E}">
        <p14:creationId xmlns:p14="http://schemas.microsoft.com/office/powerpoint/2010/main" val="325960050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Submitting assignments online </a:t>
            </a:r>
            <a:br>
              <a:rPr lang="en-GB" sz="3600" dirty="0"/>
            </a:br>
            <a:r>
              <a:rPr lang="en-GB" sz="3600" dirty="0"/>
              <a:t>(</a:t>
            </a:r>
            <a:r>
              <a:rPr lang="en-GB" sz="3600" dirty="0" err="1"/>
              <a:t>Turnitin</a:t>
            </a:r>
            <a:r>
              <a:rPr lang="en-GB" sz="3600" dirty="0"/>
              <a:t>)</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2</a:t>
            </a:fld>
            <a:endParaRPr lang="en-GB" altLang="en-US">
              <a:solidFill>
                <a:srgbClr val="50535A"/>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00" y="2277087"/>
            <a:ext cx="2771775" cy="40862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3413063"/>
            <a:ext cx="5301565" cy="3078328"/>
          </a:xfrm>
          <a:prstGeom prst="rect">
            <a:avLst/>
          </a:prstGeom>
          <a:ln w="28575">
            <a:solidFill>
              <a:schemeClr val="tx1"/>
            </a:solidFill>
          </a:ln>
        </p:spPr>
      </p:pic>
      <p:pic>
        <p:nvPicPr>
          <p:cNvPr id="7" name="Picture 6">
            <a:extLst>
              <a:ext uri="{FF2B5EF4-FFF2-40B4-BE49-F238E27FC236}">
                <a16:creationId xmlns:a16="http://schemas.microsoft.com/office/drawing/2014/main" xmlns="" id="{B51B326B-2C76-4310-9C79-BC7B878B23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26875"/>
            <a:ext cx="1224136" cy="335625"/>
          </a:xfrm>
          <a:prstGeom prst="rect">
            <a:avLst/>
          </a:prstGeom>
        </p:spPr>
      </p:pic>
    </p:spTree>
    <p:extLst>
      <p:ext uri="{BB962C8B-B14F-4D97-AF65-F5344CB8AC3E}">
        <p14:creationId xmlns:p14="http://schemas.microsoft.com/office/powerpoint/2010/main" val="14816787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80000" cy="828000"/>
          </a:xfrm>
        </p:spPr>
        <p:txBody>
          <a:bodyPr/>
          <a:lstStyle/>
          <a:p>
            <a:r>
              <a:rPr lang="en-GB" dirty="0"/>
              <a:t>Submitting your assignment</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3</a:t>
            </a:fld>
            <a:endParaRPr lang="en-GB" altLang="en-US">
              <a:solidFill>
                <a:srgbClr val="50535A"/>
              </a:solidFill>
            </a:endParaRPr>
          </a:p>
        </p:txBody>
      </p:sp>
      <p:pic>
        <p:nvPicPr>
          <p:cNvPr id="71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1468" y="2214563"/>
            <a:ext cx="7886776" cy="395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xmlns="" id="{ADAA1E51-73D3-40A4-BC6C-A0E65AAA01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26875"/>
            <a:ext cx="1224136" cy="335625"/>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80000" cy="828000"/>
          </a:xfrm>
        </p:spPr>
        <p:txBody>
          <a:bodyPr/>
          <a:lstStyle/>
          <a:p>
            <a:r>
              <a:rPr lang="en-GB" dirty="0"/>
              <a:t>name and title</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4</a:t>
            </a:fld>
            <a:endParaRPr lang="en-GB" altLang="en-US">
              <a:solidFill>
                <a:srgbClr val="50535A"/>
              </a:solidFill>
            </a:endParaRPr>
          </a:p>
        </p:txBody>
      </p:sp>
      <p:pic>
        <p:nvPicPr>
          <p:cNvPr id="6" name="Content Placeholder 4"/>
          <p:cNvPicPr>
            <a:picLocks noGrp="1"/>
          </p:cNvPicPr>
          <p:nvPr>
            <p:ph idx="1"/>
          </p:nvPr>
        </p:nvPicPr>
        <p:blipFill>
          <a:blip r:embed="rId3" cstate="print"/>
          <a:stretch>
            <a:fillRect/>
          </a:stretch>
        </p:blipFill>
        <p:spPr bwMode="auto">
          <a:xfrm>
            <a:off x="550570" y="2441794"/>
            <a:ext cx="7765846" cy="350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xmlns="" id="{85FF3417-0E84-4E35-8D02-1480EDA374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26875"/>
            <a:ext cx="1224136" cy="335625"/>
          </a:xfrm>
          <a:prstGeom prst="rect">
            <a:avLst/>
          </a:prstGeo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52736"/>
            <a:ext cx="8280000" cy="828000"/>
          </a:xfrm>
        </p:spPr>
        <p:txBody>
          <a:bodyPr/>
          <a:lstStyle/>
          <a:p>
            <a:r>
              <a:rPr lang="en-GB" dirty="0"/>
              <a:t>Uploading your file</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a:t>
            </a:fld>
            <a:endParaRPr lang="en-GB" altLang="en-US">
              <a:solidFill>
                <a:srgbClr val="50535A"/>
              </a:solidFill>
            </a:endParaRPr>
          </a:p>
        </p:txBody>
      </p:sp>
      <p:pic>
        <p:nvPicPr>
          <p:cNvPr id="6" name="Content Placeholder 4"/>
          <p:cNvPicPr>
            <a:picLocks noGrp="1"/>
          </p:cNvPicPr>
          <p:nvPr>
            <p:ph idx="1"/>
          </p:nvPr>
        </p:nvPicPr>
        <p:blipFill>
          <a:blip r:embed="rId3" cstate="print"/>
          <a:stretch>
            <a:fillRect/>
          </a:stretch>
        </p:blipFill>
        <p:spPr>
          <a:xfrm>
            <a:off x="956503" y="2214563"/>
            <a:ext cx="7216706" cy="3959225"/>
          </a:xfrm>
          <a:prstGeom prst="rect">
            <a:avLst/>
          </a:prstGeom>
        </p:spPr>
      </p:pic>
      <p:pic>
        <p:nvPicPr>
          <p:cNvPr id="7" name="Content Placeholder 4"/>
          <p:cNvPicPr>
            <a:picLocks/>
          </p:cNvPicPr>
          <p:nvPr/>
        </p:nvPicPr>
        <p:blipFill>
          <a:blip r:embed="rId4" cstate="print"/>
          <a:stretch>
            <a:fillRect/>
          </a:stretch>
        </p:blipFill>
        <p:spPr bwMode="auto">
          <a:xfrm>
            <a:off x="4067944" y="4149080"/>
            <a:ext cx="4965798" cy="2582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xmlns="" id="{C87BE5DC-7B4E-4B03-99E4-A35C924934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26875"/>
            <a:ext cx="1224136" cy="335625"/>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80000" cy="828000"/>
          </a:xfrm>
        </p:spPr>
        <p:txBody>
          <a:bodyPr/>
          <a:lstStyle/>
          <a:p>
            <a:r>
              <a:rPr lang="en-GB" dirty="0"/>
              <a:t>Uploading your file</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6</a:t>
            </a:fld>
            <a:endParaRPr lang="en-GB" altLang="en-US">
              <a:solidFill>
                <a:srgbClr val="50535A"/>
              </a:solidFill>
            </a:endParaRPr>
          </a:p>
        </p:txBody>
      </p:sp>
      <p:pic>
        <p:nvPicPr>
          <p:cNvPr id="6" name="Content Placeholder 5"/>
          <p:cNvPicPr>
            <a:picLocks noGrp="1"/>
          </p:cNvPicPr>
          <p:nvPr>
            <p:ph idx="1"/>
          </p:nvPr>
        </p:nvPicPr>
        <p:blipFill>
          <a:blip r:embed="rId3" cstate="print"/>
          <a:stretch>
            <a:fillRect/>
          </a:stretch>
        </p:blipFill>
        <p:spPr>
          <a:xfrm>
            <a:off x="2025594" y="2214563"/>
            <a:ext cx="5078524" cy="3959225"/>
          </a:xfrm>
          <a:prstGeom prst="rect">
            <a:avLst/>
          </a:prstGeom>
        </p:spPr>
      </p:pic>
      <p:pic>
        <p:nvPicPr>
          <p:cNvPr id="7" name="Picture 6">
            <a:extLst>
              <a:ext uri="{FF2B5EF4-FFF2-40B4-BE49-F238E27FC236}">
                <a16:creationId xmlns:a16="http://schemas.microsoft.com/office/drawing/2014/main" xmlns="" id="{4DE68615-6109-447E-B53D-F38DAF1A72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26875"/>
            <a:ext cx="1224136" cy="335625"/>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92" y="1052736"/>
            <a:ext cx="8280000" cy="828000"/>
          </a:xfrm>
        </p:spPr>
        <p:txBody>
          <a:bodyPr/>
          <a:lstStyle/>
          <a:p>
            <a:r>
              <a:rPr lang="en-GB" dirty="0"/>
              <a:t>Confirming the correct file</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7</a:t>
            </a:fld>
            <a:endParaRPr lang="en-GB" altLang="en-US">
              <a:solidFill>
                <a:srgbClr val="50535A"/>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32856"/>
            <a:ext cx="5107962" cy="2716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657806"/>
            <a:ext cx="4655275" cy="417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xmlns="" id="{B03566CC-9BD1-4FE7-BB6B-7B90A4F220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326875"/>
            <a:ext cx="1224136" cy="335625"/>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How do I know my assignment </a:t>
            </a:r>
            <a:br>
              <a:rPr lang="en-GB" sz="3200" dirty="0"/>
            </a:br>
            <a:r>
              <a:rPr lang="en-GB" sz="3200" dirty="0"/>
              <a:t>has been submitted?</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8</a:t>
            </a:fld>
            <a:endParaRPr lang="en-GB" altLang="en-US">
              <a:solidFill>
                <a:srgbClr val="50535A"/>
              </a:solidFill>
            </a:endParaRPr>
          </a:p>
        </p:txBody>
      </p:sp>
      <p:sp>
        <p:nvSpPr>
          <p:cNvPr id="5" name="Right Arrow 4"/>
          <p:cNvSpPr/>
          <p:nvPr/>
        </p:nvSpPr>
        <p:spPr bwMode="auto">
          <a:xfrm>
            <a:off x="467544" y="2708919"/>
            <a:ext cx="1512168" cy="805194"/>
          </a:xfrm>
          <a:prstGeom prst="rightArrow">
            <a:avLst/>
          </a:prstGeom>
          <a:ln/>
          <a:ex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GB" sz="1200" b="1" dirty="0">
                <a:solidFill>
                  <a:schemeClr val="tx2"/>
                </a:solidFill>
              </a:rPr>
              <a:t>Digital receipt</a:t>
            </a:r>
            <a:endParaRPr kumimoji="0" lang="en-GB" sz="1200" b="1" i="0" u="none" strike="noStrike" cap="none" normalizeH="0" baseline="0" dirty="0">
              <a:ln>
                <a:solidFill>
                  <a:schemeClr val="tx2"/>
                </a:solidFill>
              </a:ln>
              <a:solidFill>
                <a:schemeClr val="tx2"/>
              </a:solidFill>
              <a:effectLst/>
            </a:endParaRPr>
          </a:p>
        </p:txBody>
      </p:sp>
      <p:sp>
        <p:nvSpPr>
          <p:cNvPr id="10" name="TextBox 9"/>
          <p:cNvSpPr txBox="1"/>
          <p:nvPr/>
        </p:nvSpPr>
        <p:spPr>
          <a:xfrm>
            <a:off x="827584" y="3514113"/>
            <a:ext cx="678391" cy="1107996"/>
          </a:xfrm>
          <a:prstGeom prst="rect">
            <a:avLst/>
          </a:prstGeom>
          <a:noFill/>
        </p:spPr>
        <p:txBody>
          <a:bodyPr wrap="none" rtlCol="0">
            <a:spAutoFit/>
          </a:bodyPr>
          <a:lstStyle/>
          <a:p>
            <a:r>
              <a:rPr lang="en-GB" sz="6600" dirty="0">
                <a:solidFill>
                  <a:schemeClr val="accent1"/>
                </a:solidFill>
              </a:rPr>
              <a:t>+</a:t>
            </a:r>
          </a:p>
        </p:txBody>
      </p:sp>
      <p:sp>
        <p:nvSpPr>
          <p:cNvPr id="11" name="Rounded Rectangle 10"/>
          <p:cNvSpPr/>
          <p:nvPr/>
        </p:nvSpPr>
        <p:spPr bwMode="auto">
          <a:xfrm>
            <a:off x="323528" y="4941168"/>
            <a:ext cx="1656184" cy="936104"/>
          </a:xfrm>
          <a:prstGeom prst="roundRect">
            <a:avLst/>
          </a:prstGeom>
          <a:solidFill>
            <a:schemeClr val="bg1"/>
          </a:solidFill>
          <a:ln w="38100">
            <a:solidFill>
              <a:schemeClr val="accent1"/>
            </a:solid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r>
              <a:rPr lang="en-GB" sz="1200" b="1" dirty="0">
                <a:solidFill>
                  <a:schemeClr val="tx2"/>
                </a:solidFill>
              </a:rPr>
              <a:t>Separate confirmation email to your University email account</a:t>
            </a:r>
            <a:endParaRPr kumimoji="0" lang="en-GB" sz="1200" b="1" i="0" u="none" strike="noStrike" cap="none" normalizeH="0" baseline="0" dirty="0">
              <a:ln>
                <a:noFill/>
              </a:ln>
              <a:solidFill>
                <a:schemeClr val="bg1"/>
              </a:solidFill>
              <a:effectLst/>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3728" y="2204864"/>
            <a:ext cx="6442398" cy="4051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xmlns="" id="{869FCA75-AFBA-4048-9C5D-60BBBFF81E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26875"/>
            <a:ext cx="1224136" cy="335625"/>
          </a:xfrm>
          <a:prstGeom prst="rect">
            <a:avLst/>
          </a:prstGeom>
        </p:spPr>
      </p:pic>
    </p:spTree>
    <p:extLst>
      <p:ext uri="{BB962C8B-B14F-4D97-AF65-F5344CB8AC3E}">
        <p14:creationId xmlns:p14="http://schemas.microsoft.com/office/powerpoint/2010/main" val="32592942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280000" cy="828000"/>
          </a:xfrm>
        </p:spPr>
        <p:txBody>
          <a:bodyPr/>
          <a:lstStyle/>
          <a:p>
            <a:r>
              <a:rPr lang="en-GB" dirty="0"/>
              <a:t>Remember:</a:t>
            </a:r>
          </a:p>
        </p:txBody>
      </p:sp>
      <p:sp>
        <p:nvSpPr>
          <p:cNvPr id="3" name="Content Placeholder 2"/>
          <p:cNvSpPr>
            <a:spLocks noGrp="1"/>
          </p:cNvSpPr>
          <p:nvPr>
            <p:ph idx="1"/>
          </p:nvPr>
        </p:nvSpPr>
        <p:spPr>
          <a:xfrm>
            <a:off x="395536" y="1628800"/>
            <a:ext cx="8280000" cy="3960000"/>
          </a:xfrm>
        </p:spPr>
        <p:txBody>
          <a:bodyPr/>
          <a:lstStyle/>
          <a:p>
            <a:pPr>
              <a:spcAft>
                <a:spcPts val="600"/>
              </a:spcAft>
            </a:pPr>
            <a:r>
              <a:rPr lang="en-GB" sz="1800" dirty="0"/>
              <a:t>Read and follow the assignment instructions carefully.</a:t>
            </a:r>
          </a:p>
          <a:p>
            <a:pPr>
              <a:spcAft>
                <a:spcPts val="600"/>
              </a:spcAft>
            </a:pPr>
            <a:r>
              <a:rPr lang="en-GB" sz="1800" dirty="0"/>
              <a:t>Ensure you submit the correct file format indicated in your assignment instructions, for example: Word, PowerPoint, Excel and PDF file formats.</a:t>
            </a:r>
          </a:p>
          <a:p>
            <a:pPr>
              <a:spcAft>
                <a:spcPts val="600"/>
              </a:spcAft>
            </a:pPr>
            <a:r>
              <a:rPr lang="en-GB" sz="1800" dirty="0"/>
              <a:t>Name your file correctly and according to your school/department’s file naming conventions.</a:t>
            </a:r>
          </a:p>
          <a:p>
            <a:pPr>
              <a:spcAft>
                <a:spcPts val="600"/>
              </a:spcAft>
            </a:pPr>
            <a:r>
              <a:rPr lang="en-GB" sz="1800" dirty="0"/>
              <a:t>Avoid long file names and non-standard characters in the file name such as extra full stops, %, etc.</a:t>
            </a:r>
          </a:p>
          <a:p>
            <a:pPr>
              <a:spcAft>
                <a:spcPts val="600"/>
              </a:spcAft>
            </a:pPr>
            <a:r>
              <a:rPr lang="en-GB" sz="1800" dirty="0"/>
              <a:t>Ensure that you see the green ribbon informing you that the assignment is complete.</a:t>
            </a:r>
          </a:p>
          <a:p>
            <a:pPr>
              <a:spcAft>
                <a:spcPts val="600"/>
              </a:spcAft>
            </a:pPr>
            <a:r>
              <a:rPr lang="en-GB" sz="1800" dirty="0"/>
              <a:t>You will receive an email confirming your submission has been received. This email will be sent to your university email address.</a:t>
            </a:r>
          </a:p>
          <a:p>
            <a:pPr>
              <a:spcAft>
                <a:spcPts val="600"/>
              </a:spcAft>
            </a:pPr>
            <a:r>
              <a:rPr lang="en-GB" sz="1800" dirty="0"/>
              <a:t>Most written work is marked anonymously, so please do not include your name anywhere in your work, or in the filename.</a:t>
            </a:r>
          </a:p>
          <a:p>
            <a:pPr>
              <a:spcAft>
                <a:spcPts val="600"/>
              </a:spcAft>
            </a:pPr>
            <a:r>
              <a:rPr lang="en-GB" sz="1800" dirty="0"/>
              <a:t>Further help can be found on the </a:t>
            </a:r>
            <a:r>
              <a:rPr lang="en-GB" sz="1800" b="1" dirty="0"/>
              <a:t>Support for students </a:t>
            </a:r>
            <a:r>
              <a:rPr lang="en-GB" sz="1800" dirty="0"/>
              <a:t>tab.</a:t>
            </a:r>
          </a:p>
          <a:p>
            <a:pPr marL="0" indent="0">
              <a:buNone/>
            </a:pPr>
            <a:endParaRPr lang="en-GB" sz="18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9</a:t>
            </a:fld>
            <a:endParaRPr lang="en-GB" altLang="en-US">
              <a:solidFill>
                <a:srgbClr val="50535A"/>
              </a:solidFill>
            </a:endParaRPr>
          </a:p>
        </p:txBody>
      </p:sp>
    </p:spTree>
    <p:extLst>
      <p:ext uri="{BB962C8B-B14F-4D97-AF65-F5344CB8AC3E}">
        <p14:creationId xmlns:p14="http://schemas.microsoft.com/office/powerpoint/2010/main" val="1234626747"/>
      </p:ext>
    </p:extLst>
  </p:cSld>
  <p:clrMapOvr>
    <a:masterClrMapping/>
  </p:clrMapOvr>
  <p:transition>
    <p:fade/>
  </p:transition>
</p:sld>
</file>

<file path=ppt/theme/theme1.xml><?xml version="1.0" encoding="utf-8"?>
<a:theme xmlns:a="http://schemas.openxmlformats.org/drawingml/2006/main" name="B10062 PP Templates JL v 13">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Heavy"/>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a:solidFill>
            <a:schemeClr val="accent1"/>
          </a:solidFill>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dirty="0" err="1" smtClean="0">
            <a:ln>
              <a:noFill/>
            </a:ln>
            <a:solidFill>
              <a:schemeClr val="bg1"/>
            </a:solidFill>
            <a:effectLst/>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err="1"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3036</TotalTime>
  <Words>655</Words>
  <Application>Microsoft Office PowerPoint</Application>
  <PresentationFormat>On-screen Show (4:3)</PresentationFormat>
  <Paragraphs>60</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Adobe Arabic</vt:lpstr>
      <vt:lpstr>Arial</vt:lpstr>
      <vt:lpstr>Calibri</vt:lpstr>
      <vt:lpstr>Effra</vt:lpstr>
      <vt:lpstr>Effra Heavy</vt:lpstr>
      <vt:lpstr>Effra Light</vt:lpstr>
      <vt:lpstr>Rdg Vesta</vt:lpstr>
      <vt:lpstr>B10062 PP Templates JL v 13</vt:lpstr>
      <vt:lpstr> [insert Module title here]</vt:lpstr>
      <vt:lpstr>Submitting assignments online  (Turnitin)</vt:lpstr>
      <vt:lpstr>Submitting your assignment</vt:lpstr>
      <vt:lpstr>name and title</vt:lpstr>
      <vt:lpstr>Uploading your file</vt:lpstr>
      <vt:lpstr>Uploading your file</vt:lpstr>
      <vt:lpstr>Confirming the correct file</vt:lpstr>
      <vt:lpstr>How do I know my assignment  has been submitted?</vt:lpstr>
      <vt:lpstr>Remember:</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 Papaefthimiou</dc:creator>
  <cp:lastModifiedBy>Peter Moll</cp:lastModifiedBy>
  <cp:revision>151</cp:revision>
  <cp:lastPrinted>2015-09-21T08:51:18Z</cp:lastPrinted>
  <dcterms:created xsi:type="dcterms:W3CDTF">2015-07-29T13:47:58Z</dcterms:created>
  <dcterms:modified xsi:type="dcterms:W3CDTF">2018-09-07T15:30:53Z</dcterms:modified>
</cp:coreProperties>
</file>