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60" r:id="rId2"/>
    <p:sldId id="282" r:id="rId3"/>
    <p:sldId id="286" r:id="rId4"/>
    <p:sldId id="287" r:id="rId5"/>
    <p:sldId id="288" r:id="rId6"/>
    <p:sldId id="289" r:id="rId7"/>
    <p:sldId id="293" r:id="rId8"/>
    <p:sldId id="295" r:id="rId9"/>
    <p:sldId id="298"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23EDB-9EA1-43C9-82C7-1ED5A53A632C}" v="17" dt="2018-09-05T15:34:26.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5" autoAdjust="0"/>
    <p:restoredTop sz="84369" autoAdjust="0"/>
  </p:normalViewPr>
  <p:slideViewPr>
    <p:cSldViewPr showGuides="1">
      <p:cViewPr varScale="1">
        <p:scale>
          <a:sx n="98" d="100"/>
          <a:sy n="98" d="100"/>
        </p:scale>
        <p:origin x="15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Johnson" userId="8a95a196-3133-4926-886c-e70a81ea586a" providerId="ADAL" clId="{C1023EDB-9EA1-43C9-82C7-1ED5A53A632C}"/>
    <pc:docChg chg="custSel modSld">
      <pc:chgData name="Chris Johnson" userId="8a95a196-3133-4926-886c-e70a81ea586a" providerId="ADAL" clId="{C1023EDB-9EA1-43C9-82C7-1ED5A53A632C}" dt="2018-09-05T15:34:26.747" v="16" actId="478"/>
      <pc:docMkLst>
        <pc:docMk/>
      </pc:docMkLst>
      <pc:sldChg chg="addSp delSp modSp">
        <pc:chgData name="Chris Johnson" userId="8a95a196-3133-4926-886c-e70a81ea586a" providerId="ADAL" clId="{C1023EDB-9EA1-43C9-82C7-1ED5A53A632C}" dt="2018-09-05T12:42:50.560" v="3" actId="1076"/>
        <pc:sldMkLst>
          <pc:docMk/>
          <pc:sldMk cId="1481678702" sldId="282"/>
        </pc:sldMkLst>
        <pc:picChg chg="add mod">
          <ac:chgData name="Chris Johnson" userId="8a95a196-3133-4926-886c-e70a81ea586a" providerId="ADAL" clId="{C1023EDB-9EA1-43C9-82C7-1ED5A53A632C}" dt="2018-09-05T12:42:50.560" v="3" actId="1076"/>
          <ac:picMkLst>
            <pc:docMk/>
            <pc:sldMk cId="1481678702" sldId="282"/>
            <ac:picMk id="7" creationId="{B51B326B-2C76-4310-9C79-BC7B878B2315}"/>
          </ac:picMkLst>
        </pc:picChg>
        <pc:picChg chg="del">
          <ac:chgData name="Chris Johnson" userId="8a95a196-3133-4926-886c-e70a81ea586a" providerId="ADAL" clId="{C1023EDB-9EA1-43C9-82C7-1ED5A53A632C}" dt="2018-09-05T12:42:47.173" v="2" actId="478"/>
          <ac:picMkLst>
            <pc:docMk/>
            <pc:sldMk cId="1481678702" sldId="282"/>
            <ac:picMk id="5122" creationId="{00000000-0000-0000-0000-000000000000}"/>
          </ac:picMkLst>
        </pc:picChg>
      </pc:sldChg>
      <pc:sldChg chg="addSp delSp">
        <pc:chgData name="Chris Johnson" userId="8a95a196-3133-4926-886c-e70a81ea586a" providerId="ADAL" clId="{C1023EDB-9EA1-43C9-82C7-1ED5A53A632C}" dt="2018-09-05T12:42:56.601" v="5" actId="478"/>
        <pc:sldMkLst>
          <pc:docMk/>
          <pc:sldMk cId="0" sldId="286"/>
        </pc:sldMkLst>
        <pc:picChg chg="del">
          <ac:chgData name="Chris Johnson" userId="8a95a196-3133-4926-886c-e70a81ea586a" providerId="ADAL" clId="{C1023EDB-9EA1-43C9-82C7-1ED5A53A632C}" dt="2018-09-05T12:42:56.601" v="5" actId="478"/>
          <ac:picMkLst>
            <pc:docMk/>
            <pc:sldMk cId="0" sldId="286"/>
            <ac:picMk id="5" creationId="{00000000-0000-0000-0000-000000000000}"/>
          </ac:picMkLst>
        </pc:picChg>
        <pc:picChg chg="add">
          <ac:chgData name="Chris Johnson" userId="8a95a196-3133-4926-886c-e70a81ea586a" providerId="ADAL" clId="{C1023EDB-9EA1-43C9-82C7-1ED5A53A632C}" dt="2018-09-05T12:42:54.608" v="4"/>
          <ac:picMkLst>
            <pc:docMk/>
            <pc:sldMk cId="0" sldId="286"/>
            <ac:picMk id="6" creationId="{ADAA1E51-73D3-40A4-BC6C-A0E65AAA01CE}"/>
          </ac:picMkLst>
        </pc:picChg>
      </pc:sldChg>
      <pc:sldChg chg="addSp delSp">
        <pc:chgData name="Chris Johnson" userId="8a95a196-3133-4926-886c-e70a81ea586a" providerId="ADAL" clId="{C1023EDB-9EA1-43C9-82C7-1ED5A53A632C}" dt="2018-09-05T12:43:00.803" v="7" actId="478"/>
        <pc:sldMkLst>
          <pc:docMk/>
          <pc:sldMk cId="0" sldId="287"/>
        </pc:sldMkLst>
        <pc:picChg chg="del">
          <ac:chgData name="Chris Johnson" userId="8a95a196-3133-4926-886c-e70a81ea586a" providerId="ADAL" clId="{C1023EDB-9EA1-43C9-82C7-1ED5A53A632C}" dt="2018-09-05T12:43:00.803" v="7" actId="478"/>
          <ac:picMkLst>
            <pc:docMk/>
            <pc:sldMk cId="0" sldId="287"/>
            <ac:picMk id="5" creationId="{00000000-0000-0000-0000-000000000000}"/>
          </ac:picMkLst>
        </pc:picChg>
        <pc:picChg chg="add">
          <ac:chgData name="Chris Johnson" userId="8a95a196-3133-4926-886c-e70a81ea586a" providerId="ADAL" clId="{C1023EDB-9EA1-43C9-82C7-1ED5A53A632C}" dt="2018-09-05T12:42:59.127" v="6"/>
          <ac:picMkLst>
            <pc:docMk/>
            <pc:sldMk cId="0" sldId="287"/>
            <ac:picMk id="7" creationId="{85FF3417-0E84-4E35-8D02-1480EDA374FD}"/>
          </ac:picMkLst>
        </pc:picChg>
      </pc:sldChg>
      <pc:sldChg chg="addSp delSp">
        <pc:chgData name="Chris Johnson" userId="8a95a196-3133-4926-886c-e70a81ea586a" providerId="ADAL" clId="{C1023EDB-9EA1-43C9-82C7-1ED5A53A632C}" dt="2018-09-05T12:43:04.539" v="9" actId="478"/>
        <pc:sldMkLst>
          <pc:docMk/>
          <pc:sldMk cId="0" sldId="288"/>
        </pc:sldMkLst>
        <pc:picChg chg="del">
          <ac:chgData name="Chris Johnson" userId="8a95a196-3133-4926-886c-e70a81ea586a" providerId="ADAL" clId="{C1023EDB-9EA1-43C9-82C7-1ED5A53A632C}" dt="2018-09-05T12:43:04.539" v="9" actId="478"/>
          <ac:picMkLst>
            <pc:docMk/>
            <pc:sldMk cId="0" sldId="288"/>
            <ac:picMk id="8" creationId="{00000000-0000-0000-0000-000000000000}"/>
          </ac:picMkLst>
        </pc:picChg>
        <pc:picChg chg="add">
          <ac:chgData name="Chris Johnson" userId="8a95a196-3133-4926-886c-e70a81ea586a" providerId="ADAL" clId="{C1023EDB-9EA1-43C9-82C7-1ED5A53A632C}" dt="2018-09-05T12:43:03.031" v="8"/>
          <ac:picMkLst>
            <pc:docMk/>
            <pc:sldMk cId="0" sldId="288"/>
            <ac:picMk id="9" creationId="{C87BE5DC-7B4E-4B03-99E4-A35C92493404}"/>
          </ac:picMkLst>
        </pc:picChg>
      </pc:sldChg>
      <pc:sldChg chg="addSp delSp">
        <pc:chgData name="Chris Johnson" userId="8a95a196-3133-4926-886c-e70a81ea586a" providerId="ADAL" clId="{C1023EDB-9EA1-43C9-82C7-1ED5A53A632C}" dt="2018-09-05T12:43:09.651" v="11" actId="478"/>
        <pc:sldMkLst>
          <pc:docMk/>
          <pc:sldMk cId="0" sldId="289"/>
        </pc:sldMkLst>
        <pc:picChg chg="del">
          <ac:chgData name="Chris Johnson" userId="8a95a196-3133-4926-886c-e70a81ea586a" providerId="ADAL" clId="{C1023EDB-9EA1-43C9-82C7-1ED5A53A632C}" dt="2018-09-05T12:43:09.651" v="11" actId="478"/>
          <ac:picMkLst>
            <pc:docMk/>
            <pc:sldMk cId="0" sldId="289"/>
            <ac:picMk id="5" creationId="{00000000-0000-0000-0000-000000000000}"/>
          </ac:picMkLst>
        </pc:picChg>
        <pc:picChg chg="add">
          <ac:chgData name="Chris Johnson" userId="8a95a196-3133-4926-886c-e70a81ea586a" providerId="ADAL" clId="{C1023EDB-9EA1-43C9-82C7-1ED5A53A632C}" dt="2018-09-05T12:43:08.351" v="10"/>
          <ac:picMkLst>
            <pc:docMk/>
            <pc:sldMk cId="0" sldId="289"/>
            <ac:picMk id="7" creationId="{4DE68615-6109-447E-B53D-F38DAF1A7231}"/>
          </ac:picMkLst>
        </pc:picChg>
      </pc:sldChg>
      <pc:sldChg chg="addSp delSp">
        <pc:chgData name="Chris Johnson" userId="8a95a196-3133-4926-886c-e70a81ea586a" providerId="ADAL" clId="{C1023EDB-9EA1-43C9-82C7-1ED5A53A632C}" dt="2018-09-05T15:34:26.747" v="16" actId="478"/>
        <pc:sldMkLst>
          <pc:docMk/>
          <pc:sldMk cId="0" sldId="293"/>
        </pc:sldMkLst>
        <pc:spChg chg="del">
          <ac:chgData name="Chris Johnson" userId="8a95a196-3133-4926-886c-e70a81ea586a" providerId="ADAL" clId="{C1023EDB-9EA1-43C9-82C7-1ED5A53A632C}" dt="2018-09-05T15:34:26.747" v="16" actId="478"/>
          <ac:spMkLst>
            <pc:docMk/>
            <pc:sldMk cId="0" sldId="293"/>
            <ac:spMk id="5" creationId="{00000000-0000-0000-0000-000000000000}"/>
          </ac:spMkLst>
        </pc:spChg>
        <pc:picChg chg="del">
          <ac:chgData name="Chris Johnson" userId="8a95a196-3133-4926-886c-e70a81ea586a" providerId="ADAL" clId="{C1023EDB-9EA1-43C9-82C7-1ED5A53A632C}" dt="2018-09-05T12:43:13.027" v="13" actId="478"/>
          <ac:picMkLst>
            <pc:docMk/>
            <pc:sldMk cId="0" sldId="293"/>
            <ac:picMk id="7" creationId="{00000000-0000-0000-0000-000000000000}"/>
          </ac:picMkLst>
        </pc:picChg>
        <pc:picChg chg="add">
          <ac:chgData name="Chris Johnson" userId="8a95a196-3133-4926-886c-e70a81ea586a" providerId="ADAL" clId="{C1023EDB-9EA1-43C9-82C7-1ED5A53A632C}" dt="2018-09-05T12:43:11.775" v="12"/>
          <ac:picMkLst>
            <pc:docMk/>
            <pc:sldMk cId="0" sldId="293"/>
            <ac:picMk id="8" creationId="{B03566CC-9BD1-4FE7-BB6B-7B90A4F22047}"/>
          </ac:picMkLst>
        </pc:picChg>
      </pc:sldChg>
      <pc:sldChg chg="addSp delSp">
        <pc:chgData name="Chris Johnson" userId="8a95a196-3133-4926-886c-e70a81ea586a" providerId="ADAL" clId="{C1023EDB-9EA1-43C9-82C7-1ED5A53A632C}" dt="2018-09-05T12:43:16.547" v="15" actId="478"/>
        <pc:sldMkLst>
          <pc:docMk/>
          <pc:sldMk cId="3259294245" sldId="295"/>
        </pc:sldMkLst>
        <pc:picChg chg="add">
          <ac:chgData name="Chris Johnson" userId="8a95a196-3133-4926-886c-e70a81ea586a" providerId="ADAL" clId="{C1023EDB-9EA1-43C9-82C7-1ED5A53A632C}" dt="2018-09-05T12:43:15.101" v="14"/>
          <ac:picMkLst>
            <pc:docMk/>
            <pc:sldMk cId="3259294245" sldId="295"/>
            <ac:picMk id="9" creationId="{869FCA75-AFBA-4048-9C5D-60BBBFF81ED7}"/>
          </ac:picMkLst>
        </pc:picChg>
        <pc:picChg chg="del">
          <ac:chgData name="Chris Johnson" userId="8a95a196-3133-4926-886c-e70a81ea586a" providerId="ADAL" clId="{C1023EDB-9EA1-43C9-82C7-1ED5A53A632C}" dt="2018-09-05T12:43:16.547" v="15" actId="478"/>
          <ac:picMkLst>
            <pc:docMk/>
            <pc:sldMk cId="3259294245" sldId="295"/>
            <ac:picMk id="1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24/09/2018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24/09/2018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module or programme</a:t>
            </a:r>
            <a:r>
              <a:rPr lang="en-GB" baseline="0" dirty="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24 September 2018</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a:solidFill>
                  <a:prstClr val="black"/>
                </a:solidFill>
              </a:rPr>
              <a:t>e-Assessment Overview</a:t>
            </a:r>
          </a:p>
        </p:txBody>
      </p:sp>
      <p:sp>
        <p:nvSpPr>
          <p:cNvPr id="7" name="Footer Placeholder 6"/>
          <p:cNvSpPr>
            <a:spLocks noGrp="1"/>
          </p:cNvSpPr>
          <p:nvPr>
            <p:ph type="ftr" sz="quarter" idx="13"/>
          </p:nvPr>
        </p:nvSpPr>
        <p:spPr/>
        <p:txBody>
          <a:bodyPr/>
          <a:lstStyle/>
          <a:p>
            <a:r>
              <a:rPr lang="en-GB" altLang="en-US">
                <a:solidFill>
                  <a:prstClr val="black"/>
                </a:solidFill>
              </a:rPr>
              <a:t>CQSD TEL team</a:t>
            </a:r>
          </a:p>
        </p:txBody>
      </p:sp>
    </p:spTree>
    <p:extLst>
      <p:ext uri="{BB962C8B-B14F-4D97-AF65-F5344CB8AC3E}">
        <p14:creationId xmlns:p14="http://schemas.microsoft.com/office/powerpoint/2010/main" val="36210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Use</a:t>
            </a:r>
            <a:r>
              <a:rPr lang="en-GB" b="1" baseline="0" dirty="0"/>
              <a:t> the relevant slides for the type of assignment tool you use (</a:t>
            </a:r>
            <a:r>
              <a:rPr lang="en-GB" b="1" baseline="0" dirty="0" err="1"/>
              <a:t>Turnitin</a:t>
            </a:r>
            <a:r>
              <a:rPr lang="en-GB" b="1" baseline="0" dirty="0"/>
              <a:t> or Blackboard </a:t>
            </a:r>
            <a:r>
              <a:rPr lang="en-GB" b="1" baseline="0" dirty="0" err="1"/>
              <a:t>Assignmets</a:t>
            </a:r>
            <a:r>
              <a:rPr lang="en-GB" b="1" baseline="0" dirty="0"/>
              <a:t>).</a:t>
            </a:r>
          </a:p>
          <a:p>
            <a:r>
              <a:rPr lang="en-GB" baseline="0" dirty="0"/>
              <a:t>Talk the students through the steps for submitting a </a:t>
            </a:r>
            <a:r>
              <a:rPr lang="en-GB" baseline="0" dirty="0" err="1"/>
              <a:t>Turnitin</a:t>
            </a:r>
            <a:r>
              <a:rPr lang="en-GB" baseline="0" dirty="0"/>
              <a:t> Assignment, using the screenshots.</a:t>
            </a:r>
          </a:p>
          <a:p>
            <a:r>
              <a:rPr lang="en-GB" baseline="0" dirty="0"/>
              <a:t>NB: If you’re using </a:t>
            </a:r>
            <a:r>
              <a:rPr lang="en-GB" baseline="0" dirty="0" err="1"/>
              <a:t>Turnitin</a:t>
            </a:r>
            <a:r>
              <a:rPr lang="en-GB" baseline="0" dirty="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a:t>For a </a:t>
            </a:r>
            <a:r>
              <a:rPr lang="en-GB" baseline="0" dirty="0" err="1"/>
              <a:t>Turnitin</a:t>
            </a:r>
            <a:r>
              <a:rPr lang="en-GB" baseline="0" dirty="0"/>
              <a:t> submission, students go to the area on the course menu (left-hand side) where you’ve created the assignments. We advise you create a course area for assignments and label it clearly (see example shown). Once they’re in the Assignments area, they should click ‘View/complete’ under the appropriate assignment to start submission.</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a:t>
            </a:fld>
            <a:endParaRPr lang="en-GB"/>
          </a:p>
        </p:txBody>
      </p:sp>
    </p:spTree>
    <p:extLst>
      <p:ext uri="{BB962C8B-B14F-4D97-AF65-F5344CB8AC3E}">
        <p14:creationId xmlns:p14="http://schemas.microsoft.com/office/powerpoint/2010/main" val="23001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in the assignment inbox, the student will be able to see</a:t>
            </a:r>
            <a:r>
              <a:rPr lang="en-GB" baseline="0" dirty="0"/>
              <a:t> information such as assignment due date, when the inbox is available for submission (start date) and when the marks will be released (post date). To continue, click on the submit button.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228145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 name will be filled in automatically</a:t>
            </a:r>
            <a:r>
              <a:rPr lang="en-GB" baseline="0" dirty="0"/>
              <a:t> and they should type in their submission title (e.g. title of their essay) – remind them of any specific instructions you may have for assignment titles in your module/department/school.</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28346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baseline="0" dirty="0"/>
              <a:t> the students of the disclaimer, that by submitting their assignment they agree with the statement of original authorship.</a:t>
            </a:r>
          </a:p>
          <a:p>
            <a:r>
              <a:rPr lang="en-GB" dirty="0"/>
              <a:t>Remind</a:t>
            </a:r>
            <a:r>
              <a:rPr lang="en-GB" baseline="0" dirty="0"/>
              <a:t> them to follow the appropriate file naming conventions for your school/department before uploading their file.</a:t>
            </a:r>
          </a:p>
          <a:p>
            <a:r>
              <a:rPr lang="en-GB" baseline="0" dirty="0"/>
              <a:t>They can upload files by browsing their computer, Dropbox or Google Drive, selecting the assignment file and clicking ‘open’.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122071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a:t>
            </a:r>
            <a:r>
              <a:rPr lang="en-GB" baseline="0" dirty="0"/>
              <a:t> will then be taken to a page where they can, again, see their name and submission title, but also the attached file – remind them to check the correct file has been attached. </a:t>
            </a:r>
          </a:p>
          <a:p>
            <a:r>
              <a:rPr lang="en-GB" baseline="0" dirty="0"/>
              <a:t>Click on the ‘Clear file’ button and start again if the wrong file has been attached.</a:t>
            </a:r>
          </a:p>
          <a:p>
            <a:r>
              <a:rPr lang="en-GB" baseline="0" dirty="0"/>
              <a:t>Once they’ve checked the details on this page are correct, they can upload the assignment by clicking ‘Upload’.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268227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take a few minutes for the submission to process.</a:t>
            </a:r>
            <a:r>
              <a:rPr lang="en-GB" baseline="0" dirty="0"/>
              <a:t> Then students can see their file and the submission information, and can confirm submission if details are correct – otherwise they can cancel and start again.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19113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green message that appears is a digital receipt, but students also receive an email to confirm their submission has been successful. This email comes with a unique paper ID that can be used for future reference.</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8</a:t>
            </a:fld>
            <a:endParaRPr lang="en-GB"/>
          </a:p>
        </p:txBody>
      </p:sp>
    </p:spTree>
    <p:extLst>
      <p:ext uri="{BB962C8B-B14F-4D97-AF65-F5344CB8AC3E}">
        <p14:creationId xmlns:p14="http://schemas.microsoft.com/office/powerpoint/2010/main" val="342798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Instruct the students on who</a:t>
            </a:r>
            <a:r>
              <a:rPr lang="en-GB" baseline="0" dirty="0"/>
              <a:t> to contact if they’ve submitted the wrong file.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114244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24/09/2018</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24/09/2018</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a:solidFill>
                  <a:schemeClr val="tx1"/>
                </a:solidFill>
                <a:latin typeface="+mj-lt"/>
              </a:rPr>
              <a:t>EDUCATION IS</a:t>
            </a: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a:solidFill>
                  <a:schemeClr val="tx1"/>
                </a:solidFill>
                <a:latin typeface="+mj-lt"/>
              </a:rPr>
              <a:t>MAKE THE BOX LONGER FOR LONGER PHRASES</a:t>
            </a:r>
          </a:p>
        </p:txBody>
      </p:sp>
    </p:spTree>
    <p:extLst>
      <p:ext uri="{BB962C8B-B14F-4D97-AF65-F5344CB8AC3E}">
        <p14:creationId xmlns:p14="http://schemas.microsoft.com/office/powerpoint/2010/main" val="9672047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24/09/2018</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err="1"/>
              <a:t>eSubmission</a:t>
            </a:r>
            <a:r>
              <a:rPr lang="en-GB" sz="2800" b="1" dirty="0"/>
              <a:t>: Submitting your work using the Turnitin Assignment</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a:t> [insert Module title here]</a:t>
            </a:r>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24/09/2018</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Submitting assignments online </a:t>
            </a:r>
            <a:br>
              <a:rPr lang="en-GB" sz="3600" dirty="0"/>
            </a:br>
            <a:r>
              <a:rPr lang="en-GB" sz="3600" dirty="0"/>
              <a:t>(</a:t>
            </a:r>
            <a:r>
              <a:rPr lang="en-GB" sz="3600" dirty="0" err="1"/>
              <a:t>Turnitin</a:t>
            </a:r>
            <a:r>
              <a:rPr lang="en-GB" sz="3600" dirty="0"/>
              <a: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0" y="2277087"/>
            <a:ext cx="2771775" cy="4086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413063"/>
            <a:ext cx="5301565" cy="3078328"/>
          </a:xfrm>
          <a:prstGeom prst="rect">
            <a:avLst/>
          </a:prstGeom>
          <a:ln w="28575">
            <a:solidFill>
              <a:schemeClr val="tx1"/>
            </a:solidFill>
          </a:ln>
        </p:spPr>
      </p:pic>
      <p:pic>
        <p:nvPicPr>
          <p:cNvPr id="7" name="Picture 6">
            <a:extLst>
              <a:ext uri="{FF2B5EF4-FFF2-40B4-BE49-F238E27FC236}">
                <a16:creationId xmlns:a16="http://schemas.microsoft.com/office/drawing/2014/main" xmlns="" id="{B51B326B-2C76-4310-9C79-BC7B878B2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extLst>
      <p:ext uri="{BB962C8B-B14F-4D97-AF65-F5344CB8AC3E}">
        <p14:creationId xmlns:p14="http://schemas.microsoft.com/office/powerpoint/2010/main" val="14816787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80000" cy="828000"/>
          </a:xfrm>
        </p:spPr>
        <p:txBody>
          <a:bodyPr/>
          <a:lstStyle/>
          <a:p>
            <a:r>
              <a:rPr lang="en-GB" dirty="0"/>
              <a:t>Submitting your assignment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468" y="2214563"/>
            <a:ext cx="7886776"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ADAA1E51-73D3-40A4-BC6C-A0E65AAA0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a:t>name and title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bwMode="auto">
          <a:xfrm>
            <a:off x="550570" y="2441794"/>
            <a:ext cx="7765846" cy="35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85FF3417-0E84-4E35-8D02-1480EDA37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80000" cy="828000"/>
          </a:xfrm>
        </p:spPr>
        <p:txBody>
          <a:bodyPr/>
          <a:lstStyle/>
          <a:p>
            <a:r>
              <a:rPr lang="en-GB" dirty="0"/>
              <a:t>Uploading your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a:xfrm>
            <a:off x="956503" y="2214563"/>
            <a:ext cx="7216706" cy="3959225"/>
          </a:xfrm>
          <a:prstGeom prst="rect">
            <a:avLst/>
          </a:prstGeom>
        </p:spPr>
      </p:pic>
      <p:pic>
        <p:nvPicPr>
          <p:cNvPr id="7" name="Content Placeholder 4"/>
          <p:cNvPicPr>
            <a:picLocks/>
          </p:cNvPicPr>
          <p:nvPr/>
        </p:nvPicPr>
        <p:blipFill>
          <a:blip r:embed="rId4" cstate="print"/>
          <a:stretch>
            <a:fillRect/>
          </a:stretch>
        </p:blipFill>
        <p:spPr bwMode="auto">
          <a:xfrm>
            <a:off x="4067944" y="4149080"/>
            <a:ext cx="4965798" cy="25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C87BE5DC-7B4E-4B03-99E4-A35C92493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a:t>Uploading your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pic>
        <p:nvPicPr>
          <p:cNvPr id="6" name="Content Placeholder 5"/>
          <p:cNvPicPr>
            <a:picLocks noGrp="1"/>
          </p:cNvPicPr>
          <p:nvPr>
            <p:ph idx="1"/>
          </p:nvPr>
        </p:nvPicPr>
        <p:blipFill>
          <a:blip r:embed="rId3" cstate="print"/>
          <a:stretch>
            <a:fillRect/>
          </a:stretch>
        </p:blipFill>
        <p:spPr>
          <a:xfrm>
            <a:off x="2025594" y="2214563"/>
            <a:ext cx="5078524" cy="3959225"/>
          </a:xfrm>
          <a:prstGeom prst="rect">
            <a:avLst/>
          </a:prstGeom>
        </p:spPr>
      </p:pic>
      <p:pic>
        <p:nvPicPr>
          <p:cNvPr id="7" name="Picture 6">
            <a:extLst>
              <a:ext uri="{FF2B5EF4-FFF2-40B4-BE49-F238E27FC236}">
                <a16:creationId xmlns:a16="http://schemas.microsoft.com/office/drawing/2014/main" xmlns="" id="{4DE68615-6109-447E-B53D-F38DAF1A7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2" y="1052736"/>
            <a:ext cx="8280000" cy="828000"/>
          </a:xfrm>
        </p:spPr>
        <p:txBody>
          <a:bodyPr/>
          <a:lstStyle/>
          <a:p>
            <a:r>
              <a:rPr lang="en-GB" dirty="0"/>
              <a:t>Confirming the correct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5107962" cy="27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657806"/>
            <a:ext cx="4655275" cy="417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xmlns="" id="{B03566CC-9BD1-4FE7-BB6B-7B90A4F22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do I know my assignment </a:t>
            </a:r>
            <a:br>
              <a:rPr lang="en-GB" sz="3200" dirty="0"/>
            </a:br>
            <a:r>
              <a:rPr lang="en-GB" sz="3200" dirty="0"/>
              <a:t>has been submitted?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sp>
        <p:nvSpPr>
          <p:cNvPr id="5" name="Right Arrow 4"/>
          <p:cNvSpPr/>
          <p:nvPr/>
        </p:nvSpPr>
        <p:spPr bwMode="auto">
          <a:xfrm>
            <a:off x="467544" y="2708919"/>
            <a:ext cx="1512168" cy="805194"/>
          </a:xfrm>
          <a:prstGeom prst="rightArrow">
            <a:avLst/>
          </a:pr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b="1" dirty="0">
                <a:solidFill>
                  <a:schemeClr val="tx2"/>
                </a:solidFill>
              </a:rPr>
              <a:t>Digital receipt</a:t>
            </a:r>
            <a:endParaRPr kumimoji="0" lang="en-GB" sz="1200" b="1" i="0" u="none" strike="noStrike" cap="none" normalizeH="0" baseline="0" dirty="0">
              <a:ln>
                <a:solidFill>
                  <a:schemeClr val="tx2"/>
                </a:solidFill>
              </a:ln>
              <a:solidFill>
                <a:schemeClr val="tx2"/>
              </a:solidFill>
              <a:effectLst/>
            </a:endParaRPr>
          </a:p>
        </p:txBody>
      </p:sp>
      <p:sp>
        <p:nvSpPr>
          <p:cNvPr id="10" name="TextBox 9"/>
          <p:cNvSpPr txBox="1"/>
          <p:nvPr/>
        </p:nvSpPr>
        <p:spPr>
          <a:xfrm>
            <a:off x="827584" y="3514113"/>
            <a:ext cx="678391" cy="1107996"/>
          </a:xfrm>
          <a:prstGeom prst="rect">
            <a:avLst/>
          </a:prstGeom>
          <a:noFill/>
        </p:spPr>
        <p:txBody>
          <a:bodyPr wrap="none" rtlCol="0">
            <a:spAutoFit/>
          </a:bodyPr>
          <a:lstStyle/>
          <a:p>
            <a:r>
              <a:rPr lang="en-GB" sz="6600" dirty="0">
                <a:solidFill>
                  <a:schemeClr val="accent1"/>
                </a:solidFill>
              </a:rPr>
              <a:t>+</a:t>
            </a:r>
          </a:p>
        </p:txBody>
      </p:sp>
      <p:sp>
        <p:nvSpPr>
          <p:cNvPr id="11" name="Rounded Rectangle 10"/>
          <p:cNvSpPr/>
          <p:nvPr/>
        </p:nvSpPr>
        <p:spPr bwMode="auto">
          <a:xfrm>
            <a:off x="323528" y="4941168"/>
            <a:ext cx="1656184" cy="936104"/>
          </a:xfrm>
          <a:prstGeom prst="roundRect">
            <a:avLst/>
          </a:prstGeom>
          <a:solidFill>
            <a:schemeClr val="bg1"/>
          </a:solidFill>
          <a:ln w="38100">
            <a:solidFill>
              <a:schemeClr val="accent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GB" sz="1200" b="1" dirty="0">
                <a:solidFill>
                  <a:schemeClr val="tx2"/>
                </a:solidFill>
              </a:rPr>
              <a:t>Separate confirmation email to your University email account</a:t>
            </a:r>
            <a:endParaRPr kumimoji="0" lang="en-GB" sz="1200" b="1" i="0" u="none" strike="noStrike" cap="none" normalizeH="0" baseline="0" dirty="0">
              <a:ln>
                <a:noFill/>
              </a:ln>
              <a:solidFill>
                <a:schemeClr val="bg1"/>
              </a:solidFill>
              <a:effectLs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2204864"/>
            <a:ext cx="6442398" cy="4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869FCA75-AFBA-4048-9C5D-60BBBFF81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extLst>
      <p:ext uri="{BB962C8B-B14F-4D97-AF65-F5344CB8AC3E}">
        <p14:creationId xmlns:p14="http://schemas.microsoft.com/office/powerpoint/2010/main" val="32592942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000" cy="828000"/>
          </a:xfrm>
        </p:spPr>
        <p:txBody>
          <a:bodyPr/>
          <a:lstStyle/>
          <a:p>
            <a:r>
              <a:rPr lang="en-GB" dirty="0"/>
              <a:t>Remember:</a:t>
            </a:r>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sz="1800" dirty="0"/>
              <a:t>Read and follow the assignment instructions carefully.</a:t>
            </a:r>
          </a:p>
          <a:p>
            <a:pPr>
              <a:spcAft>
                <a:spcPts val="600"/>
              </a:spcAft>
            </a:pPr>
            <a:r>
              <a:rPr lang="en-GB" sz="1800" dirty="0"/>
              <a:t>Ensure you submit the correct file format indicated in your assignment instructions, for example: Word, PowerPoint, Excel and PDF file formats.</a:t>
            </a:r>
          </a:p>
          <a:p>
            <a:pPr>
              <a:spcAft>
                <a:spcPts val="600"/>
              </a:spcAft>
            </a:pPr>
            <a:r>
              <a:rPr lang="en-GB" sz="1800" dirty="0"/>
              <a:t>Name your file correctly and according to your school/department’s file naming conventions.</a:t>
            </a:r>
          </a:p>
          <a:p>
            <a:pPr>
              <a:spcAft>
                <a:spcPts val="600"/>
              </a:spcAft>
            </a:pPr>
            <a:r>
              <a:rPr lang="en-GB" sz="1800" dirty="0"/>
              <a:t>Avoid long file names and non-standard characters in the file name such as extra full stops, %, etc.</a:t>
            </a:r>
          </a:p>
          <a:p>
            <a:pPr>
              <a:spcAft>
                <a:spcPts val="600"/>
              </a:spcAft>
            </a:pPr>
            <a:r>
              <a:rPr lang="en-GB" sz="1800" dirty="0"/>
              <a:t>Ensure that you see the green ribbon informing you that the assignment is complete.</a:t>
            </a:r>
          </a:p>
          <a:p>
            <a:pPr>
              <a:spcAft>
                <a:spcPts val="600"/>
              </a:spcAft>
            </a:pPr>
            <a:r>
              <a:rPr lang="en-GB" sz="1800" dirty="0"/>
              <a:t>You will receive an email confirming your submission has been received. This email will be sent to your university email address.</a:t>
            </a:r>
          </a:p>
          <a:p>
            <a:pPr>
              <a:spcAft>
                <a:spcPts val="600"/>
              </a:spcAft>
            </a:pPr>
            <a:r>
              <a:rPr lang="en-GB" sz="1800" dirty="0"/>
              <a:t>Most written work is marked anonymously, so please do not include your name anywhere in your work, or in the filename.</a:t>
            </a:r>
          </a:p>
          <a:p>
            <a:pPr>
              <a:spcAft>
                <a:spcPts val="600"/>
              </a:spcAft>
            </a:pPr>
            <a:r>
              <a:rPr lang="en-GB" sz="1800" dirty="0"/>
              <a:t>Further help can be found on the </a:t>
            </a:r>
            <a:r>
              <a:rPr lang="en-GB" sz="1800" b="1" dirty="0"/>
              <a:t>Support for students </a:t>
            </a:r>
            <a:r>
              <a:rPr lang="en-GB" sz="1800" dirty="0"/>
              <a:t>tab.</a:t>
            </a:r>
          </a:p>
          <a:p>
            <a:pPr marL="0" indent="0">
              <a:buNone/>
            </a:pPr>
            <a:endParaRPr lang="en-GB" sz="1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spTree>
    <p:extLst>
      <p:ext uri="{BB962C8B-B14F-4D97-AF65-F5344CB8AC3E}">
        <p14:creationId xmlns:p14="http://schemas.microsoft.com/office/powerpoint/2010/main" val="1234626747"/>
      </p:ext>
    </p:extLst>
  </p:cSld>
  <p:clrMapOvr>
    <a:masterClrMapping/>
  </p:clrMapOvr>
  <p:transition>
    <p:fade/>
  </p:transition>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3036</TotalTime>
  <Words>655</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Adobe Arabic</vt:lpstr>
      <vt:lpstr>Arial</vt:lpstr>
      <vt:lpstr>Calibri</vt:lpstr>
      <vt:lpstr>Effra</vt:lpstr>
      <vt:lpstr>Effra Heavy</vt:lpstr>
      <vt:lpstr>Effra Light</vt:lpstr>
      <vt:lpstr>Rdg Vesta</vt:lpstr>
      <vt:lpstr>B10062 PP Templates JL v 13</vt:lpstr>
      <vt:lpstr> [insert Module title here]</vt:lpstr>
      <vt:lpstr>Submitting assignments online  (Turnitin)</vt:lpstr>
      <vt:lpstr>Submitting your assignment</vt:lpstr>
      <vt:lpstr>name and title</vt:lpstr>
      <vt:lpstr>Uploading your file</vt:lpstr>
      <vt:lpstr>Uploading your file</vt:lpstr>
      <vt:lpstr>Confirming the correct file</vt:lpstr>
      <vt:lpstr>How do I know my assignment  has been submitted?</vt:lpstr>
      <vt:lpstr>Remember:</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Jacqueline Fairbairn</cp:lastModifiedBy>
  <cp:revision>151</cp:revision>
  <cp:lastPrinted>2015-09-21T08:51:18Z</cp:lastPrinted>
  <dcterms:created xsi:type="dcterms:W3CDTF">2015-07-29T13:47:58Z</dcterms:created>
  <dcterms:modified xsi:type="dcterms:W3CDTF">2018-09-24T08:18:08Z</dcterms:modified>
</cp:coreProperties>
</file>