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6"/>
  </p:notesMasterIdLst>
  <p:handoutMasterIdLst>
    <p:handoutMasterId r:id="rId27"/>
  </p:handoutMasterIdLst>
  <p:sldIdLst>
    <p:sldId id="260" r:id="rId2"/>
    <p:sldId id="262" r:id="rId3"/>
    <p:sldId id="279" r:id="rId4"/>
    <p:sldId id="281" r:id="rId5"/>
    <p:sldId id="283" r:id="rId6"/>
    <p:sldId id="278" r:id="rId7"/>
    <p:sldId id="284" r:id="rId8"/>
    <p:sldId id="301" r:id="rId9"/>
    <p:sldId id="282" r:id="rId10"/>
    <p:sldId id="286" r:id="rId11"/>
    <p:sldId id="287" r:id="rId12"/>
    <p:sldId id="288" r:id="rId13"/>
    <p:sldId id="289" r:id="rId14"/>
    <p:sldId id="293" r:id="rId15"/>
    <p:sldId id="295" r:id="rId16"/>
    <p:sldId id="297" r:id="rId17"/>
    <p:sldId id="285" r:id="rId18"/>
    <p:sldId id="290" r:id="rId19"/>
    <p:sldId id="296" r:id="rId20"/>
    <p:sldId id="291" r:id="rId21"/>
    <p:sldId id="302" r:id="rId22"/>
    <p:sldId id="294" r:id="rId23"/>
    <p:sldId id="300" r:id="rId24"/>
    <p:sldId id="298" r:id="rId25"/>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a-Christiana Papaefthimiou" initials="MCP"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2425" autoAdjust="0"/>
    <p:restoredTop sz="84369" autoAdjust="0"/>
  </p:normalViewPr>
  <p:slideViewPr>
    <p:cSldViewPr showGuides="1">
      <p:cViewPr varScale="1">
        <p:scale>
          <a:sx n="91" d="100"/>
          <a:sy n="91" d="100"/>
        </p:scale>
        <p:origin x="-141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38BE70E5-D6C2-4E78-8795-8BC0AA258632}" type="datetimeFigureOut">
              <a:rPr lang="en-GB" smtClean="0"/>
              <a:pPr/>
              <a:t>24/11/2015</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E0132CE6-8666-4745-A0F8-5A4F4B32283F}" type="slidenum">
              <a:rPr lang="en-GB" smtClean="0"/>
              <a:pPr/>
              <a:t>‹#›</a:t>
            </a:fld>
            <a:endParaRPr lang="en-GB"/>
          </a:p>
        </p:txBody>
      </p:sp>
    </p:spTree>
    <p:extLst>
      <p:ext uri="{BB962C8B-B14F-4D97-AF65-F5344CB8AC3E}">
        <p14:creationId xmlns:p14="http://schemas.microsoft.com/office/powerpoint/2010/main" val="3638784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AFC6CC8-51B1-4FB2-849F-DEDBE77C0075}" type="datetimeFigureOut">
              <a:rPr lang="en-GB" smtClean="0"/>
              <a:pPr/>
              <a:t>24/11/2015</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3F6B27B4-D904-4917-A999-1978C4778196}" type="slidenum">
              <a:rPr lang="en-GB" smtClean="0"/>
              <a:pPr/>
              <a:t>‹#›</a:t>
            </a:fld>
            <a:endParaRPr lang="en-GB"/>
          </a:p>
        </p:txBody>
      </p:sp>
    </p:spTree>
    <p:extLst>
      <p:ext uri="{BB962C8B-B14F-4D97-AF65-F5344CB8AC3E}">
        <p14:creationId xmlns:p14="http://schemas.microsoft.com/office/powerpoint/2010/main" val="358254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Add your module or programme</a:t>
            </a:r>
            <a:r>
              <a:rPr lang="en-GB" baseline="0" dirty="0" smtClean="0"/>
              <a:t> title.</a:t>
            </a:r>
            <a:endParaRPr lang="en-GB" dirty="0"/>
          </a:p>
        </p:txBody>
      </p:sp>
      <p:sp>
        <p:nvSpPr>
          <p:cNvPr id="4" name="Date Placeholder 3"/>
          <p:cNvSpPr>
            <a:spLocks noGrp="1"/>
          </p:cNvSpPr>
          <p:nvPr>
            <p:ph type="dt" idx="10"/>
          </p:nvPr>
        </p:nvSpPr>
        <p:spPr/>
        <p:txBody>
          <a:bodyPr/>
          <a:lstStyle/>
          <a:p>
            <a:fld id="{984D0D00-01DC-4B20-81C7-AC789722ADA0}" type="datetime3">
              <a:rPr lang="en-US" altLang="en-US" smtClean="0">
                <a:solidFill>
                  <a:prstClr val="black"/>
                </a:solidFill>
              </a:rPr>
              <a:pPr/>
              <a:t>24 November 2015</a:t>
            </a:fld>
            <a:endParaRPr lang="en-GB" altLang="en-US">
              <a:solidFill>
                <a:prstClr val="black"/>
              </a:solidFill>
            </a:endParaRPr>
          </a:p>
        </p:txBody>
      </p:sp>
      <p:sp>
        <p:nvSpPr>
          <p:cNvPr id="5" name="Slide Number Placeholder 4"/>
          <p:cNvSpPr>
            <a:spLocks noGrp="1"/>
          </p:cNvSpPr>
          <p:nvPr>
            <p:ph type="sldNum" sz="quarter" idx="11"/>
          </p:nvPr>
        </p:nvSpPr>
        <p:spPr/>
        <p:txBody>
          <a:bodyPr/>
          <a:lstStyle/>
          <a:p>
            <a:fld id="{A3ADB805-8BF7-47B5-B5FB-292FECAF2630}" type="slidenum">
              <a:rPr lang="en-GB" altLang="en-US" smtClean="0">
                <a:solidFill>
                  <a:prstClr val="black"/>
                </a:solidFill>
              </a:rPr>
              <a:pPr/>
              <a:t>1</a:t>
            </a:fld>
            <a:endParaRPr lang="en-GB" altLang="en-US">
              <a:solidFill>
                <a:prstClr val="black"/>
              </a:solidFill>
            </a:endParaRPr>
          </a:p>
        </p:txBody>
      </p:sp>
      <p:sp>
        <p:nvSpPr>
          <p:cNvPr id="6" name="Header Placeholder 5"/>
          <p:cNvSpPr>
            <a:spLocks noGrp="1"/>
          </p:cNvSpPr>
          <p:nvPr>
            <p:ph type="hdr" sz="quarter" idx="12"/>
          </p:nvPr>
        </p:nvSpPr>
        <p:spPr/>
        <p:txBody>
          <a:bodyPr/>
          <a:lstStyle/>
          <a:p>
            <a:r>
              <a:rPr lang="en-GB" altLang="en-US" smtClean="0">
                <a:solidFill>
                  <a:prstClr val="black"/>
                </a:solidFill>
              </a:rPr>
              <a:t>e-Assessment Overview</a:t>
            </a:r>
            <a:endParaRPr lang="en-GB" altLang="en-US">
              <a:solidFill>
                <a:prstClr val="black"/>
              </a:solidFill>
            </a:endParaRPr>
          </a:p>
        </p:txBody>
      </p:sp>
      <p:sp>
        <p:nvSpPr>
          <p:cNvPr id="7" name="Footer Placeholder 6"/>
          <p:cNvSpPr>
            <a:spLocks noGrp="1"/>
          </p:cNvSpPr>
          <p:nvPr>
            <p:ph type="ftr" sz="quarter" idx="13"/>
          </p:nvPr>
        </p:nvSpPr>
        <p:spPr/>
        <p:txBody>
          <a:bodyPr/>
          <a:lstStyle/>
          <a:p>
            <a:r>
              <a:rPr lang="en-GB" altLang="en-US" smtClean="0">
                <a:solidFill>
                  <a:prstClr val="black"/>
                </a:solidFill>
              </a:rPr>
              <a:t>CQSD TEL team</a:t>
            </a:r>
            <a:endParaRPr lang="en-GB" altLang="en-US">
              <a:solidFill>
                <a:prstClr val="black"/>
              </a:solidFill>
            </a:endParaRPr>
          </a:p>
        </p:txBody>
      </p:sp>
    </p:spTree>
    <p:extLst>
      <p:ext uri="{BB962C8B-B14F-4D97-AF65-F5344CB8AC3E}">
        <p14:creationId xmlns:p14="http://schemas.microsoft.com/office/powerpoint/2010/main" val="36210766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Once in the assignment inbox, the student will be able to see</a:t>
            </a:r>
            <a:r>
              <a:rPr lang="en-GB" baseline="0" dirty="0" smtClean="0"/>
              <a:t> information such as assignment due date, when the inbox is available for submission (start date) and when the marks will be released (post date). To continue, click on the submit button.</a:t>
            </a:r>
            <a:endParaRPr lang="en-GB" dirty="0"/>
          </a:p>
        </p:txBody>
      </p:sp>
      <p:sp>
        <p:nvSpPr>
          <p:cNvPr id="4" name="Slide Number Placeholder 3"/>
          <p:cNvSpPr>
            <a:spLocks noGrp="1"/>
          </p:cNvSpPr>
          <p:nvPr>
            <p:ph type="sldNum" sz="quarter" idx="10"/>
          </p:nvPr>
        </p:nvSpPr>
        <p:spPr/>
        <p:txBody>
          <a:bodyPr/>
          <a:lstStyle/>
          <a:p>
            <a:fld id="{3F6B27B4-D904-4917-A999-1978C4778196}" type="slidenum">
              <a:rPr lang="en-GB" smtClean="0"/>
              <a:pPr/>
              <a:t>10</a:t>
            </a:fld>
            <a:endParaRPr lang="en-GB"/>
          </a:p>
        </p:txBody>
      </p:sp>
    </p:spTree>
    <p:extLst>
      <p:ext uri="{BB962C8B-B14F-4D97-AF65-F5344CB8AC3E}">
        <p14:creationId xmlns:p14="http://schemas.microsoft.com/office/powerpoint/2010/main" val="22814563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student’s name will be filled in automatically</a:t>
            </a:r>
            <a:r>
              <a:rPr lang="en-GB" baseline="0" dirty="0" smtClean="0"/>
              <a:t> and they should type in their submission title (e.g. title of their essay) – remind them of any specific instructions you may have for assignment titles in your module/department/school.</a:t>
            </a:r>
            <a:endParaRPr lang="en-GB" dirty="0"/>
          </a:p>
        </p:txBody>
      </p:sp>
      <p:sp>
        <p:nvSpPr>
          <p:cNvPr id="4" name="Slide Number Placeholder 3"/>
          <p:cNvSpPr>
            <a:spLocks noGrp="1"/>
          </p:cNvSpPr>
          <p:nvPr>
            <p:ph type="sldNum" sz="quarter" idx="10"/>
          </p:nvPr>
        </p:nvSpPr>
        <p:spPr/>
        <p:txBody>
          <a:bodyPr/>
          <a:lstStyle/>
          <a:p>
            <a:fld id="{3F6B27B4-D904-4917-A999-1978C4778196}" type="slidenum">
              <a:rPr lang="en-GB" smtClean="0"/>
              <a:pPr/>
              <a:t>11</a:t>
            </a:fld>
            <a:endParaRPr lang="en-GB"/>
          </a:p>
        </p:txBody>
      </p:sp>
    </p:spTree>
    <p:extLst>
      <p:ext uri="{BB962C8B-B14F-4D97-AF65-F5344CB8AC3E}">
        <p14:creationId xmlns:p14="http://schemas.microsoft.com/office/powerpoint/2010/main" val="28346133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Remind</a:t>
            </a:r>
            <a:r>
              <a:rPr lang="en-GB" baseline="0" dirty="0" smtClean="0"/>
              <a:t> the students of the disclaimer, that by submitting their assignment they agree with the statement of original authorship.</a:t>
            </a:r>
          </a:p>
          <a:p>
            <a:r>
              <a:rPr lang="en-GB" dirty="0" smtClean="0"/>
              <a:t>Remind</a:t>
            </a:r>
            <a:r>
              <a:rPr lang="en-GB" baseline="0" dirty="0" smtClean="0"/>
              <a:t> them to follow the appropriate file naming conventions for your school/department before uploading their file.</a:t>
            </a:r>
          </a:p>
          <a:p>
            <a:r>
              <a:rPr lang="en-GB" baseline="0" dirty="0" smtClean="0"/>
              <a:t>They can upload files by browsing their computer, Dropbox or Google Drive, selecting the assignment file and clicking ‘open’.</a:t>
            </a:r>
            <a:endParaRPr lang="en-GB" dirty="0"/>
          </a:p>
        </p:txBody>
      </p:sp>
      <p:sp>
        <p:nvSpPr>
          <p:cNvPr id="4" name="Slide Number Placeholder 3"/>
          <p:cNvSpPr>
            <a:spLocks noGrp="1"/>
          </p:cNvSpPr>
          <p:nvPr>
            <p:ph type="sldNum" sz="quarter" idx="10"/>
          </p:nvPr>
        </p:nvSpPr>
        <p:spPr/>
        <p:txBody>
          <a:bodyPr/>
          <a:lstStyle/>
          <a:p>
            <a:fld id="{3F6B27B4-D904-4917-A999-1978C4778196}" type="slidenum">
              <a:rPr lang="en-GB" smtClean="0"/>
              <a:pPr/>
              <a:t>12</a:t>
            </a:fld>
            <a:endParaRPr lang="en-GB"/>
          </a:p>
        </p:txBody>
      </p:sp>
    </p:spTree>
    <p:extLst>
      <p:ext uri="{BB962C8B-B14F-4D97-AF65-F5344CB8AC3E}">
        <p14:creationId xmlns:p14="http://schemas.microsoft.com/office/powerpoint/2010/main" val="12207178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They</a:t>
            </a:r>
            <a:r>
              <a:rPr lang="en-GB" baseline="0" dirty="0" smtClean="0"/>
              <a:t> will then be taken to a page where they can, again, see their name and submission title, but also the attached file – remind them to check the correct file has been attached. </a:t>
            </a:r>
          </a:p>
          <a:p>
            <a:r>
              <a:rPr lang="en-GB" baseline="0" dirty="0" smtClean="0"/>
              <a:t>Click on the ‘Clear file’ button and start again if the wrong file has been attached.</a:t>
            </a:r>
          </a:p>
          <a:p>
            <a:r>
              <a:rPr lang="en-GB" baseline="0" dirty="0" smtClean="0"/>
              <a:t>Once they’ve checked the details on this page are correct, they can upload the assignment by clicking ‘Upload’.</a:t>
            </a:r>
            <a:endParaRPr lang="en-GB" dirty="0"/>
          </a:p>
        </p:txBody>
      </p:sp>
      <p:sp>
        <p:nvSpPr>
          <p:cNvPr id="4" name="Slide Number Placeholder 3"/>
          <p:cNvSpPr>
            <a:spLocks noGrp="1"/>
          </p:cNvSpPr>
          <p:nvPr>
            <p:ph type="sldNum" sz="quarter" idx="10"/>
          </p:nvPr>
        </p:nvSpPr>
        <p:spPr/>
        <p:txBody>
          <a:bodyPr/>
          <a:lstStyle/>
          <a:p>
            <a:fld id="{3F6B27B4-D904-4917-A999-1978C4778196}" type="slidenum">
              <a:rPr lang="en-GB" smtClean="0"/>
              <a:pPr/>
              <a:t>13</a:t>
            </a:fld>
            <a:endParaRPr lang="en-GB"/>
          </a:p>
        </p:txBody>
      </p:sp>
    </p:spTree>
    <p:extLst>
      <p:ext uri="{BB962C8B-B14F-4D97-AF65-F5344CB8AC3E}">
        <p14:creationId xmlns:p14="http://schemas.microsoft.com/office/powerpoint/2010/main" val="26822707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It may take a few minutes for the submission to process.</a:t>
            </a:r>
            <a:r>
              <a:rPr lang="en-GB" baseline="0" dirty="0" smtClean="0"/>
              <a:t> Then students can see their file and the submission information, and can confirm submission if details are correct – otherwise they can cancel and start again.</a:t>
            </a:r>
            <a:endParaRPr lang="en-GB" dirty="0" smtClean="0"/>
          </a:p>
        </p:txBody>
      </p:sp>
      <p:sp>
        <p:nvSpPr>
          <p:cNvPr id="4" name="Slide Number Placeholder 3"/>
          <p:cNvSpPr>
            <a:spLocks noGrp="1"/>
          </p:cNvSpPr>
          <p:nvPr>
            <p:ph type="sldNum" sz="quarter" idx="10"/>
          </p:nvPr>
        </p:nvSpPr>
        <p:spPr/>
        <p:txBody>
          <a:bodyPr/>
          <a:lstStyle/>
          <a:p>
            <a:fld id="{3F6B27B4-D904-4917-A999-1978C4778196}" type="slidenum">
              <a:rPr lang="en-GB" smtClean="0"/>
              <a:pPr/>
              <a:t>14</a:t>
            </a:fld>
            <a:endParaRPr lang="en-GB"/>
          </a:p>
        </p:txBody>
      </p:sp>
    </p:spTree>
    <p:extLst>
      <p:ext uri="{BB962C8B-B14F-4D97-AF65-F5344CB8AC3E}">
        <p14:creationId xmlns:p14="http://schemas.microsoft.com/office/powerpoint/2010/main" val="19113545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a:t>
            </a:r>
            <a:r>
              <a:rPr lang="en-GB" baseline="0" dirty="0" smtClean="0"/>
              <a:t> green message that appears is a digital receipt, but students also receive an email to confirm their submission has been successful. This email comes with a unique paper ID that can be used for future reference.</a:t>
            </a:r>
            <a:endParaRPr lang="en-GB" dirty="0"/>
          </a:p>
        </p:txBody>
      </p:sp>
      <p:sp>
        <p:nvSpPr>
          <p:cNvPr id="4" name="Slide Number Placeholder 3"/>
          <p:cNvSpPr>
            <a:spLocks noGrp="1"/>
          </p:cNvSpPr>
          <p:nvPr>
            <p:ph type="sldNum" sz="quarter" idx="10"/>
          </p:nvPr>
        </p:nvSpPr>
        <p:spPr/>
        <p:txBody>
          <a:bodyPr/>
          <a:lstStyle/>
          <a:p>
            <a:fld id="{3F6B27B4-D904-4917-A999-1978C4778196}" type="slidenum">
              <a:rPr lang="en-GB" smtClean="0"/>
              <a:pPr/>
              <a:t>15</a:t>
            </a:fld>
            <a:endParaRPr lang="en-GB"/>
          </a:p>
        </p:txBody>
      </p:sp>
    </p:spTree>
    <p:extLst>
      <p:ext uri="{BB962C8B-B14F-4D97-AF65-F5344CB8AC3E}">
        <p14:creationId xmlns:p14="http://schemas.microsoft.com/office/powerpoint/2010/main" val="34279887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Edit this slide according to the school/department’s policies (e.g. do you want students to include student ID in a header or as submission title?)</a:t>
            </a:r>
          </a:p>
          <a:p>
            <a:r>
              <a:rPr lang="en-GB" sz="1200" kern="1200" dirty="0" smtClean="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3F6B27B4-D904-4917-A999-1978C4778196}" type="slidenum">
              <a:rPr lang="en-GB" smtClean="0"/>
              <a:pPr/>
              <a:t>16</a:t>
            </a:fld>
            <a:endParaRPr lang="en-GB"/>
          </a:p>
        </p:txBody>
      </p:sp>
    </p:spTree>
    <p:extLst>
      <p:ext uri="{BB962C8B-B14F-4D97-AF65-F5344CB8AC3E}">
        <p14:creationId xmlns:p14="http://schemas.microsoft.com/office/powerpoint/2010/main" val="17333595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Use</a:t>
            </a:r>
            <a:r>
              <a:rPr lang="en-GB" b="1" baseline="0" dirty="0" smtClean="0"/>
              <a:t> the relevant slides for the type of assignment tool you use (</a:t>
            </a:r>
            <a:r>
              <a:rPr lang="en-GB" b="1" baseline="0" dirty="0" err="1" smtClean="0"/>
              <a:t>Turnitin</a:t>
            </a:r>
            <a:r>
              <a:rPr lang="en-GB" b="1" baseline="0" dirty="0" smtClean="0"/>
              <a:t> or Blackboard </a:t>
            </a:r>
            <a:r>
              <a:rPr lang="en-GB" b="1" baseline="0" dirty="0" err="1" smtClean="0"/>
              <a:t>Assignmets</a:t>
            </a:r>
            <a:r>
              <a:rPr lang="en-GB" b="1" baseline="0" dirty="0" smtClean="0"/>
              <a:t>).</a:t>
            </a:r>
          </a:p>
          <a:p>
            <a:r>
              <a:rPr lang="en-GB" baseline="0" dirty="0" smtClean="0"/>
              <a:t>Talk the students through the steps for submitting a </a:t>
            </a:r>
            <a:r>
              <a:rPr lang="en-GB" baseline="0" dirty="0" err="1" smtClean="0"/>
              <a:t>Turnitin</a:t>
            </a:r>
            <a:r>
              <a:rPr lang="en-GB" baseline="0" dirty="0" smtClean="0"/>
              <a:t> Assignment, using the screenshots.</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Explain that they should read the disclaimer (that you create as an item in the Assignments area) – statement of original authorship.</a:t>
            </a:r>
          </a:p>
          <a:p>
            <a:r>
              <a:rPr lang="en-GB" baseline="0" dirty="0" smtClean="0"/>
              <a:t>NB: If you’re using </a:t>
            </a:r>
            <a:r>
              <a:rPr lang="en-GB" baseline="0" dirty="0" err="1" smtClean="0"/>
              <a:t>Turnitin</a:t>
            </a:r>
            <a:r>
              <a:rPr lang="en-GB" baseline="0" dirty="0" smtClean="0"/>
              <a:t> for originality checking purposes only and Blackboard Assignment for the actual assignment submission, make sure the purpose of each, due dates and instructions are AS CLEAR AS POSSIBLE for your students so they can easily distinguish between the two.</a:t>
            </a:r>
          </a:p>
          <a:p>
            <a:r>
              <a:rPr lang="en-GB" baseline="0" dirty="0" smtClean="0"/>
              <a:t>For a Blackboard submission, students go to the area on the course menu (left-hand side) where you’ve created the assignments. We advise you create a course area for assignments and label it clearly (see example shown). Once they’re in the Assignments area, they should click on the appropriate assignment link  to start submission.</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endParaRPr lang="en-GB" baseline="0"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3F6B27B4-D904-4917-A999-1978C4778196}" type="slidenum">
              <a:rPr lang="en-GB" smtClean="0"/>
              <a:pPr/>
              <a:t>17</a:t>
            </a:fld>
            <a:endParaRPr lang="en-GB"/>
          </a:p>
        </p:txBody>
      </p:sp>
    </p:spTree>
    <p:extLst>
      <p:ext uri="{BB962C8B-B14F-4D97-AF65-F5344CB8AC3E}">
        <p14:creationId xmlns:p14="http://schemas.microsoft.com/office/powerpoint/2010/main" val="13561680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Once</a:t>
            </a:r>
            <a:r>
              <a:rPr lang="en-GB" baseline="0" dirty="0" smtClean="0"/>
              <a:t> they click on the assignment link, students can see the assignment information on the next page, followed by the assignment instructions. It might be worth advising them to read these instructions carefully again.</a:t>
            </a:r>
            <a:endParaRPr lang="en-GB" dirty="0"/>
          </a:p>
        </p:txBody>
      </p:sp>
      <p:sp>
        <p:nvSpPr>
          <p:cNvPr id="4" name="Slide Number Placeholder 3"/>
          <p:cNvSpPr>
            <a:spLocks noGrp="1"/>
          </p:cNvSpPr>
          <p:nvPr>
            <p:ph type="sldNum" sz="quarter" idx="10"/>
          </p:nvPr>
        </p:nvSpPr>
        <p:spPr/>
        <p:txBody>
          <a:bodyPr/>
          <a:lstStyle/>
          <a:p>
            <a:fld id="{3F6B27B4-D904-4917-A999-1978C4778196}" type="slidenum">
              <a:rPr lang="en-GB" smtClean="0"/>
              <a:pPr/>
              <a:t>18</a:t>
            </a:fld>
            <a:endParaRPr lang="en-GB"/>
          </a:p>
        </p:txBody>
      </p:sp>
    </p:spTree>
    <p:extLst>
      <p:ext uri="{BB962C8B-B14F-4D97-AF65-F5344CB8AC3E}">
        <p14:creationId xmlns:p14="http://schemas.microsoft.com/office/powerpoint/2010/main" val="40630575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Use this slide instead of the previous one if you’re marking anonymously.</a:t>
            </a:r>
          </a:p>
          <a:p>
            <a:r>
              <a:rPr lang="en-GB" dirty="0" smtClean="0"/>
              <a:t>[If</a:t>
            </a:r>
            <a:r>
              <a:rPr lang="en-GB" baseline="0" dirty="0" smtClean="0"/>
              <a:t> anonymous marking has been enabled at the point of setting up the assignment, t]he students will see this note. Remind them not to include their name or other information on their assignment.</a:t>
            </a:r>
            <a:endParaRPr lang="en-GB" dirty="0"/>
          </a:p>
        </p:txBody>
      </p:sp>
      <p:sp>
        <p:nvSpPr>
          <p:cNvPr id="4" name="Slide Number Placeholder 3"/>
          <p:cNvSpPr>
            <a:spLocks noGrp="1"/>
          </p:cNvSpPr>
          <p:nvPr>
            <p:ph type="sldNum" sz="quarter" idx="10"/>
          </p:nvPr>
        </p:nvSpPr>
        <p:spPr/>
        <p:txBody>
          <a:bodyPr/>
          <a:lstStyle/>
          <a:p>
            <a:fld id="{3F6B27B4-D904-4917-A999-1978C4778196}" type="slidenum">
              <a:rPr lang="en-GB" smtClean="0"/>
              <a:pPr/>
              <a:t>19</a:t>
            </a:fld>
            <a:endParaRPr lang="en-GB"/>
          </a:p>
        </p:txBody>
      </p:sp>
    </p:spTree>
    <p:extLst>
      <p:ext uri="{BB962C8B-B14F-4D97-AF65-F5344CB8AC3E}">
        <p14:creationId xmlns:p14="http://schemas.microsoft.com/office/powerpoint/2010/main" val="4072198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3ADB805-8BF7-47B5-B5FB-292FECAF2630}" type="slidenum">
              <a:rPr lang="en-GB" altLang="en-US" smtClean="0">
                <a:solidFill>
                  <a:prstClr val="black"/>
                </a:solidFill>
              </a:rPr>
              <a:pPr/>
              <a:t>2</a:t>
            </a:fld>
            <a:endParaRPr lang="en-GB" altLang="en-US">
              <a:solidFill>
                <a:prstClr val="black"/>
              </a:solidFill>
            </a:endParaRPr>
          </a:p>
        </p:txBody>
      </p:sp>
      <p:sp>
        <p:nvSpPr>
          <p:cNvPr id="5" name="Date Placeholder 4"/>
          <p:cNvSpPr>
            <a:spLocks noGrp="1"/>
          </p:cNvSpPr>
          <p:nvPr>
            <p:ph type="dt" idx="11"/>
          </p:nvPr>
        </p:nvSpPr>
        <p:spPr/>
        <p:txBody>
          <a:bodyPr/>
          <a:lstStyle/>
          <a:p>
            <a:fld id="{4F7AB0E0-028B-4086-A18E-86B20142B0BD}" type="datetime3">
              <a:rPr lang="en-US" altLang="en-US" smtClean="0">
                <a:solidFill>
                  <a:prstClr val="black"/>
                </a:solidFill>
              </a:rPr>
              <a:pPr/>
              <a:t>24 November 2015</a:t>
            </a:fld>
            <a:endParaRPr lang="en-GB" altLang="en-US">
              <a:solidFill>
                <a:prstClr val="black"/>
              </a:solidFill>
            </a:endParaRPr>
          </a:p>
        </p:txBody>
      </p:sp>
      <p:sp>
        <p:nvSpPr>
          <p:cNvPr id="6" name="Header Placeholder 5"/>
          <p:cNvSpPr>
            <a:spLocks noGrp="1"/>
          </p:cNvSpPr>
          <p:nvPr>
            <p:ph type="hdr" sz="quarter" idx="12"/>
          </p:nvPr>
        </p:nvSpPr>
        <p:spPr/>
        <p:txBody>
          <a:bodyPr/>
          <a:lstStyle/>
          <a:p>
            <a:r>
              <a:rPr lang="en-GB" altLang="en-US" smtClean="0">
                <a:solidFill>
                  <a:prstClr val="black"/>
                </a:solidFill>
              </a:rPr>
              <a:t>e-Assessment Overview</a:t>
            </a:r>
            <a:endParaRPr lang="en-GB" altLang="en-US">
              <a:solidFill>
                <a:prstClr val="black"/>
              </a:solidFill>
            </a:endParaRPr>
          </a:p>
        </p:txBody>
      </p:sp>
      <p:sp>
        <p:nvSpPr>
          <p:cNvPr id="7" name="Footer Placeholder 6"/>
          <p:cNvSpPr>
            <a:spLocks noGrp="1"/>
          </p:cNvSpPr>
          <p:nvPr>
            <p:ph type="ftr" sz="quarter" idx="13"/>
          </p:nvPr>
        </p:nvSpPr>
        <p:spPr/>
        <p:txBody>
          <a:bodyPr/>
          <a:lstStyle/>
          <a:p>
            <a:r>
              <a:rPr lang="en-GB" altLang="en-US" smtClean="0">
                <a:solidFill>
                  <a:prstClr val="black"/>
                </a:solidFill>
              </a:rPr>
              <a:t>CQSD TEL team</a:t>
            </a:r>
            <a:endParaRPr lang="en-GB" altLang="en-US">
              <a:solidFill>
                <a:prstClr val="black"/>
              </a:solidFill>
            </a:endParaRPr>
          </a:p>
        </p:txBody>
      </p:sp>
    </p:spTree>
    <p:extLst>
      <p:ext uri="{BB962C8B-B14F-4D97-AF65-F5344CB8AC3E}">
        <p14:creationId xmlns:p14="http://schemas.microsoft.com/office/powerpoint/2010/main" val="10637761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Remind</a:t>
            </a:r>
            <a:r>
              <a:rPr lang="en-GB" baseline="0" dirty="0" smtClean="0"/>
              <a:t> them to follow the appropriate file naming conventions for your school/department before uploading their file.</a:t>
            </a:r>
          </a:p>
          <a:p>
            <a:r>
              <a:rPr lang="en-GB" baseline="0" dirty="0" smtClean="0"/>
              <a:t>They can upload files by browsing their computer, selecting the assignment file and clicking ‘open’.</a:t>
            </a:r>
            <a:endParaRPr lang="en-GB" dirty="0" smtClean="0"/>
          </a:p>
          <a:p>
            <a:endParaRPr lang="en-GB" dirty="0" smtClean="0"/>
          </a:p>
        </p:txBody>
      </p:sp>
      <p:sp>
        <p:nvSpPr>
          <p:cNvPr id="4" name="Slide Number Placeholder 3"/>
          <p:cNvSpPr>
            <a:spLocks noGrp="1"/>
          </p:cNvSpPr>
          <p:nvPr>
            <p:ph type="sldNum" sz="quarter" idx="10"/>
          </p:nvPr>
        </p:nvSpPr>
        <p:spPr/>
        <p:txBody>
          <a:bodyPr/>
          <a:lstStyle/>
          <a:p>
            <a:fld id="{3F6B27B4-D904-4917-A999-1978C4778196}" type="slidenum">
              <a:rPr lang="en-GB" smtClean="0"/>
              <a:pPr/>
              <a:t>20</a:t>
            </a:fld>
            <a:endParaRPr lang="en-GB"/>
          </a:p>
        </p:txBody>
      </p:sp>
    </p:spTree>
    <p:extLst>
      <p:ext uri="{BB962C8B-B14F-4D97-AF65-F5344CB8AC3E}">
        <p14:creationId xmlns:p14="http://schemas.microsoft.com/office/powerpoint/2010/main" val="40172165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Once</a:t>
            </a:r>
            <a:r>
              <a:rPr lang="en-GB" baseline="0" dirty="0" smtClean="0"/>
              <a:t> the file has been uploaded students can see their assignment file name and check it’s the correct one. There is the option to go back and repeat this section by clicking on ‘Do not attach’, if they’ve attached </a:t>
            </a:r>
            <a:r>
              <a:rPr lang="en-GB" baseline="0" smtClean="0"/>
              <a:t>the wrong file.</a:t>
            </a:r>
            <a:endParaRPr lang="en-GB"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Students have the option to save their work as draft as many times as they want</a:t>
            </a:r>
            <a:r>
              <a:rPr lang="en-GB" baseline="0" dirty="0" smtClean="0"/>
              <a:t> </a:t>
            </a:r>
            <a:r>
              <a:rPr lang="en-GB" dirty="0" smtClean="0"/>
              <a:t>before the submission deadline</a:t>
            </a:r>
            <a:r>
              <a:rPr lang="en-GB" baseline="0" dirty="0" smtClean="0"/>
              <a:t>, without ‘submitting it’. Explain this and show the button next to the ‘Submit’ button. However, they must remember to complete the submission before the due date.</a:t>
            </a:r>
            <a:endParaRPr lang="en-GB" dirty="0" smtClean="0"/>
          </a:p>
          <a:p>
            <a:endParaRPr lang="en-GB" dirty="0"/>
          </a:p>
        </p:txBody>
      </p:sp>
      <p:sp>
        <p:nvSpPr>
          <p:cNvPr id="4" name="Slide Number Placeholder 3"/>
          <p:cNvSpPr>
            <a:spLocks noGrp="1"/>
          </p:cNvSpPr>
          <p:nvPr>
            <p:ph type="sldNum" sz="quarter" idx="10"/>
          </p:nvPr>
        </p:nvSpPr>
        <p:spPr/>
        <p:txBody>
          <a:bodyPr/>
          <a:lstStyle/>
          <a:p>
            <a:fld id="{3F6B27B4-D904-4917-A999-1978C4778196}" type="slidenum">
              <a:rPr lang="en-GB" smtClean="0"/>
              <a:pPr/>
              <a:t>21</a:t>
            </a:fld>
            <a:endParaRPr lang="en-GB"/>
          </a:p>
        </p:txBody>
      </p:sp>
    </p:spTree>
    <p:extLst>
      <p:ext uri="{BB962C8B-B14F-4D97-AF65-F5344CB8AC3E}">
        <p14:creationId xmlns:p14="http://schemas.microsoft.com/office/powerpoint/2010/main" val="24398571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green ribbon saying ‘This assignment is complete. Review the submission history’ will appear, which means submission has been successful.</a:t>
            </a:r>
          </a:p>
          <a:p>
            <a:r>
              <a:rPr lang="en-GB" dirty="0" smtClean="0"/>
              <a:t>Review</a:t>
            </a:r>
            <a:r>
              <a:rPr lang="en-GB" baseline="0" dirty="0" smtClean="0"/>
              <a:t> submission history: </a:t>
            </a:r>
            <a:r>
              <a:rPr lang="en-GB" dirty="0" smtClean="0"/>
              <a:t>This page</a:t>
            </a:r>
            <a:r>
              <a:rPr lang="en-GB" baseline="0" dirty="0" smtClean="0"/>
              <a:t> will allow the students to see they’ve submitted the correct file and they can see the assignment details (date, number of attempts, rubric if you’re using them and only if you’re making them available to the students). </a:t>
            </a:r>
          </a:p>
          <a:p>
            <a:r>
              <a:rPr lang="en-GB" baseline="0" dirty="0" smtClean="0"/>
              <a:t>It’s worth taking a screenshot of this page and saving it somewhere, as a reminder of when and at what time the assignment was submitted. The assignment link may not be available after the due date, in which case the students won’t be able to come back and see the assignment.</a:t>
            </a:r>
          </a:p>
          <a:p>
            <a:r>
              <a:rPr lang="en-GB" baseline="0" dirty="0" smtClean="0"/>
              <a:t>Let them know who to contact if they’ve submitted the wrong file by mistake.</a:t>
            </a:r>
          </a:p>
          <a:p>
            <a:r>
              <a:rPr lang="en-GB" baseline="0" dirty="0" smtClean="0"/>
              <a:t>Explain number of attempts. If you allow one attempt they can submit only once, but you may allow multiple attempts (you’ll specify the number at assignment set up stage).</a:t>
            </a:r>
          </a:p>
        </p:txBody>
      </p:sp>
      <p:sp>
        <p:nvSpPr>
          <p:cNvPr id="4" name="Slide Number Placeholder 3"/>
          <p:cNvSpPr>
            <a:spLocks noGrp="1"/>
          </p:cNvSpPr>
          <p:nvPr>
            <p:ph type="sldNum" sz="quarter" idx="10"/>
          </p:nvPr>
        </p:nvSpPr>
        <p:spPr/>
        <p:txBody>
          <a:bodyPr/>
          <a:lstStyle/>
          <a:p>
            <a:fld id="{3F6B27B4-D904-4917-A999-1978C4778196}" type="slidenum">
              <a:rPr lang="en-GB" smtClean="0"/>
              <a:pPr/>
              <a:t>22</a:t>
            </a:fld>
            <a:endParaRPr lang="en-GB"/>
          </a:p>
        </p:txBody>
      </p:sp>
    </p:spTree>
    <p:extLst>
      <p:ext uri="{BB962C8B-B14F-4D97-AF65-F5344CB8AC3E}">
        <p14:creationId xmlns:p14="http://schemas.microsoft.com/office/powerpoint/2010/main" val="27925593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Up until the due date, students can follow the same steps as they would for submitting the assignment to open the assignment link. They can see the submitted assignment, which is a page similar to the ‘successful submission’ page but without the green ribbon. They can see the date and time of their submission in the right-hand-side panel along with the number of attempt. In case of any issues, they can take screenshots of this page as proof of submission.</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If they haven’t already done so straight after submission, remind them to take a screenshot of this page and saving it somewhere, as a reminder of when and at what time the assignment was submitted. The assignment link may not be available after the due date, in which case the students won’t be able to come back and see the assignment.</a:t>
            </a:r>
          </a:p>
          <a:p>
            <a:endParaRPr lang="en-GB" baseline="0" dirty="0" smtClean="0"/>
          </a:p>
          <a:p>
            <a:endParaRPr lang="en-GB" baseline="0"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3F6B27B4-D904-4917-A999-1978C4778196}" type="slidenum">
              <a:rPr lang="en-GB" smtClean="0"/>
              <a:pPr/>
              <a:t>23</a:t>
            </a:fld>
            <a:endParaRPr lang="en-GB"/>
          </a:p>
        </p:txBody>
      </p:sp>
    </p:spTree>
    <p:extLst>
      <p:ext uri="{BB962C8B-B14F-4D97-AF65-F5344CB8AC3E}">
        <p14:creationId xmlns:p14="http://schemas.microsoft.com/office/powerpoint/2010/main" val="13561680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Edit this slide according to the school/department’s policies (e.g. do you want students to include student ID in a header or as submission title?)</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Instruct the students on who</a:t>
            </a:r>
            <a:r>
              <a:rPr lang="en-GB" baseline="0" dirty="0" smtClean="0"/>
              <a:t> to contact if they’ve submitted the wrong file.</a:t>
            </a:r>
          </a:p>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F6B27B4-D904-4917-A999-1978C4778196}" type="slidenum">
              <a:rPr lang="en-GB" smtClean="0"/>
              <a:pPr/>
              <a:t>24</a:t>
            </a:fld>
            <a:endParaRPr lang="en-GB"/>
          </a:p>
        </p:txBody>
      </p:sp>
    </p:spTree>
    <p:extLst>
      <p:ext uri="{BB962C8B-B14F-4D97-AF65-F5344CB8AC3E}">
        <p14:creationId xmlns:p14="http://schemas.microsoft.com/office/powerpoint/2010/main" val="1142448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Remind</a:t>
            </a:r>
            <a:r>
              <a:rPr lang="en-GB" baseline="0" dirty="0" smtClean="0"/>
              <a:t> students of URL and to use their university username and password.</a:t>
            </a:r>
            <a:endParaRPr lang="en-GB" dirty="0"/>
          </a:p>
        </p:txBody>
      </p:sp>
      <p:sp>
        <p:nvSpPr>
          <p:cNvPr id="4" name="Slide Number Placeholder 3"/>
          <p:cNvSpPr>
            <a:spLocks noGrp="1"/>
          </p:cNvSpPr>
          <p:nvPr>
            <p:ph type="sldNum" sz="quarter" idx="10"/>
          </p:nvPr>
        </p:nvSpPr>
        <p:spPr/>
        <p:txBody>
          <a:bodyPr/>
          <a:lstStyle/>
          <a:p>
            <a:fld id="{3F6B27B4-D904-4917-A999-1978C4778196}" type="slidenum">
              <a:rPr lang="en-GB" smtClean="0"/>
              <a:pPr/>
              <a:t>3</a:t>
            </a:fld>
            <a:endParaRPr lang="en-GB"/>
          </a:p>
        </p:txBody>
      </p:sp>
    </p:spTree>
    <p:extLst>
      <p:ext uri="{BB962C8B-B14F-4D97-AF65-F5344CB8AC3E}">
        <p14:creationId xmlns:p14="http://schemas.microsoft.com/office/powerpoint/2010/main" val="9642010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Point</a:t>
            </a:r>
            <a:r>
              <a:rPr lang="en-GB" baseline="0" dirty="0" smtClean="0"/>
              <a:t> out key features:</a:t>
            </a:r>
          </a:p>
          <a:p>
            <a:pPr marL="171450" indent="-171450">
              <a:buFontTx/>
              <a:buChar char="-"/>
            </a:pPr>
            <a:r>
              <a:rPr lang="en-GB" baseline="0" dirty="0" smtClean="0"/>
              <a:t>Courses – where they are listed under the </a:t>
            </a:r>
            <a:r>
              <a:rPr lang="en-GB" b="1" baseline="0" dirty="0" smtClean="0"/>
              <a:t>Enrolments tab</a:t>
            </a:r>
          </a:p>
          <a:p>
            <a:pPr marL="171450" indent="-171450">
              <a:buFontTx/>
              <a:buChar char="-"/>
            </a:pPr>
            <a:r>
              <a:rPr lang="en-GB" baseline="0" dirty="0" smtClean="0"/>
              <a:t>Organising courses by year (first years students won’t need this yet but it would be useful for them to know) – for guidance watch this short video: http://blogs.reading.ac.uk/tel/2015/09/18/how-to-organise-your-courses-on-your-enrolments-tab-in-blackboard/ </a:t>
            </a:r>
          </a:p>
          <a:p>
            <a:pPr marL="171450" indent="-171450">
              <a:buFontTx/>
              <a:buChar char="-"/>
            </a:pPr>
            <a:r>
              <a:rPr lang="en-GB" b="1" baseline="0" dirty="0" smtClean="0"/>
              <a:t>Support for students </a:t>
            </a:r>
            <a:r>
              <a:rPr lang="en-GB" baseline="0" dirty="0" smtClean="0"/>
              <a:t>tab, where they can find more guidance</a:t>
            </a:r>
          </a:p>
          <a:p>
            <a:pPr marL="0" indent="0">
              <a:buFontTx/>
              <a:buNone/>
            </a:pPr>
            <a:r>
              <a:rPr lang="en-GB" baseline="0" dirty="0" smtClean="0"/>
              <a:t>It is important for the students to know that it may take a couple of days for them to be able to get access to their courses on the Enrolments tab, once their modules have been entered on their student record.</a:t>
            </a:r>
            <a:endParaRPr lang="en-GB" dirty="0"/>
          </a:p>
        </p:txBody>
      </p:sp>
      <p:sp>
        <p:nvSpPr>
          <p:cNvPr id="4" name="Slide Number Placeholder 3"/>
          <p:cNvSpPr>
            <a:spLocks noGrp="1"/>
          </p:cNvSpPr>
          <p:nvPr>
            <p:ph type="sldNum" sz="quarter" idx="10"/>
          </p:nvPr>
        </p:nvSpPr>
        <p:spPr/>
        <p:txBody>
          <a:bodyPr/>
          <a:lstStyle/>
          <a:p>
            <a:fld id="{3F6B27B4-D904-4917-A999-1978C4778196}" type="slidenum">
              <a:rPr lang="en-GB" smtClean="0"/>
              <a:pPr/>
              <a:t>4</a:t>
            </a:fld>
            <a:endParaRPr lang="en-GB"/>
          </a:p>
        </p:txBody>
      </p:sp>
    </p:spTree>
    <p:extLst>
      <p:ext uri="{BB962C8B-B14F-4D97-AF65-F5344CB8AC3E}">
        <p14:creationId xmlns:p14="http://schemas.microsoft.com/office/powerpoint/2010/main" val="33782646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Point out the different</a:t>
            </a:r>
            <a:r>
              <a:rPr lang="en-GB" baseline="0" dirty="0" smtClean="0"/>
              <a:t> guides available.</a:t>
            </a:r>
          </a:p>
          <a:p>
            <a:r>
              <a:rPr lang="en-GB" baseline="0" dirty="0" smtClean="0"/>
              <a:t>Let your students know who to go to for academic queries/questions about the course and its content.</a:t>
            </a:r>
          </a:p>
          <a:p>
            <a:r>
              <a:rPr lang="en-GB" baseline="0" dirty="0" smtClean="0"/>
              <a:t>Technical queries – contact IT Support</a:t>
            </a:r>
            <a:r>
              <a:rPr lang="en-GB" baseline="0" dirty="0"/>
              <a:t>.</a:t>
            </a:r>
            <a:endParaRPr lang="en-GB" dirty="0"/>
          </a:p>
        </p:txBody>
      </p:sp>
      <p:sp>
        <p:nvSpPr>
          <p:cNvPr id="4" name="Slide Number Placeholder 3"/>
          <p:cNvSpPr>
            <a:spLocks noGrp="1"/>
          </p:cNvSpPr>
          <p:nvPr>
            <p:ph type="sldNum" sz="quarter" idx="10"/>
          </p:nvPr>
        </p:nvSpPr>
        <p:spPr/>
        <p:txBody>
          <a:bodyPr/>
          <a:lstStyle/>
          <a:p>
            <a:fld id="{3F6B27B4-D904-4917-A999-1978C4778196}" type="slidenum">
              <a:rPr lang="en-GB" smtClean="0"/>
              <a:pPr/>
              <a:t>5</a:t>
            </a:fld>
            <a:endParaRPr lang="en-GB"/>
          </a:p>
        </p:txBody>
      </p:sp>
    </p:spTree>
    <p:extLst>
      <p:ext uri="{BB962C8B-B14F-4D97-AF65-F5344CB8AC3E}">
        <p14:creationId xmlns:p14="http://schemas.microsoft.com/office/powerpoint/2010/main" val="275729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Explain</a:t>
            </a:r>
            <a:r>
              <a:rPr lang="en-GB" baseline="0" dirty="0" smtClean="0"/>
              <a:t> how Blackboard will be used in </a:t>
            </a:r>
            <a:r>
              <a:rPr lang="en-GB" b="1" baseline="0" dirty="0" smtClean="0"/>
              <a:t>YOUR</a:t>
            </a:r>
            <a:r>
              <a:rPr lang="en-GB" baseline="0" dirty="0" smtClean="0"/>
              <a:t> specific module. Delete all other options.</a:t>
            </a:r>
            <a:endParaRPr lang="en-GB" dirty="0"/>
          </a:p>
        </p:txBody>
      </p:sp>
      <p:sp>
        <p:nvSpPr>
          <p:cNvPr id="4" name="Slide Number Placeholder 3"/>
          <p:cNvSpPr>
            <a:spLocks noGrp="1"/>
          </p:cNvSpPr>
          <p:nvPr>
            <p:ph type="sldNum" sz="quarter" idx="10"/>
          </p:nvPr>
        </p:nvSpPr>
        <p:spPr/>
        <p:txBody>
          <a:bodyPr/>
          <a:lstStyle/>
          <a:p>
            <a:fld id="{3F6B27B4-D904-4917-A999-1978C4778196}" type="slidenum">
              <a:rPr lang="en-GB" smtClean="0"/>
              <a:pPr/>
              <a:t>6</a:t>
            </a:fld>
            <a:endParaRPr lang="en-GB"/>
          </a:p>
        </p:txBody>
      </p:sp>
    </p:spTree>
    <p:extLst>
      <p:ext uri="{BB962C8B-B14F-4D97-AF65-F5344CB8AC3E}">
        <p14:creationId xmlns:p14="http://schemas.microsoft.com/office/powerpoint/2010/main" val="11080187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Log in and give your students a tour of the things they will find in the course – use the list you’ve created in the previous slide.</a:t>
            </a:r>
          </a:p>
          <a:p>
            <a:endParaRPr lang="en-GB" dirty="0"/>
          </a:p>
        </p:txBody>
      </p:sp>
      <p:sp>
        <p:nvSpPr>
          <p:cNvPr id="4" name="Slide Number Placeholder 3"/>
          <p:cNvSpPr>
            <a:spLocks noGrp="1"/>
          </p:cNvSpPr>
          <p:nvPr>
            <p:ph type="sldNum" sz="quarter" idx="10"/>
          </p:nvPr>
        </p:nvSpPr>
        <p:spPr/>
        <p:txBody>
          <a:bodyPr/>
          <a:lstStyle/>
          <a:p>
            <a:fld id="{3F6B27B4-D904-4917-A999-1978C4778196}" type="slidenum">
              <a:rPr lang="en-GB" smtClean="0"/>
              <a:pPr/>
              <a:t>7</a:t>
            </a:fld>
            <a:endParaRPr lang="en-GB"/>
          </a:p>
        </p:txBody>
      </p:sp>
    </p:spTree>
    <p:extLst>
      <p:ext uri="{BB962C8B-B14F-4D97-AF65-F5344CB8AC3E}">
        <p14:creationId xmlns:p14="http://schemas.microsoft.com/office/powerpoint/2010/main" val="38869813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Students</a:t>
            </a:r>
            <a:r>
              <a:rPr lang="en-GB" baseline="0" dirty="0" smtClean="0"/>
              <a:t> can download the Blackboard mobile app to manage their coursework, get notifications, see their results, etc. Activities</a:t>
            </a:r>
            <a:r>
              <a:rPr lang="en-GB" dirty="0" smtClean="0"/>
              <a:t> can be designed for access</a:t>
            </a:r>
            <a:r>
              <a:rPr lang="en-GB" baseline="0" dirty="0" smtClean="0"/>
              <a:t> on mobile devices, e.g. tests for access on mobiles.</a:t>
            </a:r>
            <a:endParaRPr lang="en-GB" dirty="0" smtClean="0"/>
          </a:p>
        </p:txBody>
      </p:sp>
      <p:sp>
        <p:nvSpPr>
          <p:cNvPr id="4" name="Slide Number Placeholder 3"/>
          <p:cNvSpPr>
            <a:spLocks noGrp="1"/>
          </p:cNvSpPr>
          <p:nvPr>
            <p:ph type="sldNum" sz="quarter" idx="10"/>
          </p:nvPr>
        </p:nvSpPr>
        <p:spPr/>
        <p:txBody>
          <a:bodyPr/>
          <a:lstStyle/>
          <a:p>
            <a:pPr>
              <a:defRPr/>
            </a:pPr>
            <a:fld id="{1F742DBE-5653-47F2-9608-102FEAEB3575}" type="slidenum">
              <a:rPr lang="en-GB" altLang="en-US" smtClean="0"/>
              <a:pPr>
                <a:defRPr/>
              </a:pPr>
              <a:t>8</a:t>
            </a:fld>
            <a:endParaRPr lang="en-GB" altLang="en-US"/>
          </a:p>
        </p:txBody>
      </p:sp>
    </p:spTree>
    <p:extLst>
      <p:ext uri="{BB962C8B-B14F-4D97-AF65-F5344CB8AC3E}">
        <p14:creationId xmlns:p14="http://schemas.microsoft.com/office/powerpoint/2010/main" val="13080232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dirty="0" smtClean="0"/>
              <a:t>Use</a:t>
            </a:r>
            <a:r>
              <a:rPr lang="en-GB" b="1" baseline="0" dirty="0" smtClean="0"/>
              <a:t> the relevant slides for the type of assignment tool you use (</a:t>
            </a:r>
            <a:r>
              <a:rPr lang="en-GB" b="1" baseline="0" dirty="0" err="1" smtClean="0"/>
              <a:t>Turnitin</a:t>
            </a:r>
            <a:r>
              <a:rPr lang="en-GB" b="1" baseline="0" dirty="0" smtClean="0"/>
              <a:t> or Blackboard </a:t>
            </a:r>
            <a:r>
              <a:rPr lang="en-GB" b="1" baseline="0" dirty="0" err="1" smtClean="0"/>
              <a:t>Assignmets</a:t>
            </a:r>
            <a:r>
              <a:rPr lang="en-GB" b="1" baseline="0" dirty="0" smtClean="0"/>
              <a:t>).</a:t>
            </a:r>
          </a:p>
          <a:p>
            <a:r>
              <a:rPr lang="en-GB" baseline="0" dirty="0" smtClean="0"/>
              <a:t>Talk the students through the steps for submitting a </a:t>
            </a:r>
            <a:r>
              <a:rPr lang="en-GB" baseline="0" dirty="0" err="1" smtClean="0"/>
              <a:t>Turnitin</a:t>
            </a:r>
            <a:r>
              <a:rPr lang="en-GB" baseline="0" dirty="0" smtClean="0"/>
              <a:t> Assignment, using the screenshots.</a:t>
            </a:r>
          </a:p>
          <a:p>
            <a:r>
              <a:rPr lang="en-GB" baseline="0" dirty="0" smtClean="0"/>
              <a:t>NB: If you’re using </a:t>
            </a:r>
            <a:r>
              <a:rPr lang="en-GB" baseline="0" dirty="0" err="1" smtClean="0"/>
              <a:t>Turnitin</a:t>
            </a:r>
            <a:r>
              <a:rPr lang="en-GB" baseline="0" dirty="0" smtClean="0"/>
              <a:t> for originality checking purposes only and Blackboard Assignment for the actual assignment submission, make sure the purpose of each, due dates and instructions are AS CLEAR AS POSSIBLE for your students so they can easily distinguish between the two.</a:t>
            </a:r>
          </a:p>
          <a:p>
            <a:r>
              <a:rPr lang="en-GB" baseline="0" dirty="0" smtClean="0"/>
              <a:t>For a </a:t>
            </a:r>
            <a:r>
              <a:rPr lang="en-GB" baseline="0" dirty="0" err="1" smtClean="0"/>
              <a:t>Turnitin</a:t>
            </a:r>
            <a:r>
              <a:rPr lang="en-GB" baseline="0" dirty="0" smtClean="0"/>
              <a:t> submission, students go to the area on the course menu (left-hand side) where you’ve created the assignments. We advise you create a course area for assignments and label it clearly (see example shown). Once they’re in the Assignments area, they should click ‘View/complete’ under the appropriate assignment to start submission.</a:t>
            </a:r>
          </a:p>
          <a:p>
            <a:endParaRPr lang="en-GB" dirty="0"/>
          </a:p>
        </p:txBody>
      </p:sp>
      <p:sp>
        <p:nvSpPr>
          <p:cNvPr id="4" name="Slide Number Placeholder 3"/>
          <p:cNvSpPr>
            <a:spLocks noGrp="1"/>
          </p:cNvSpPr>
          <p:nvPr>
            <p:ph type="sldNum" sz="quarter" idx="10"/>
          </p:nvPr>
        </p:nvSpPr>
        <p:spPr/>
        <p:txBody>
          <a:bodyPr/>
          <a:lstStyle/>
          <a:p>
            <a:fld id="{3F6B27B4-D904-4917-A999-1978C4778196}" type="slidenum">
              <a:rPr lang="en-GB" smtClean="0"/>
              <a:pPr/>
              <a:t>9</a:t>
            </a:fld>
            <a:endParaRPr lang="en-GB"/>
          </a:p>
        </p:txBody>
      </p:sp>
    </p:spTree>
    <p:extLst>
      <p:ext uri="{BB962C8B-B14F-4D97-AF65-F5344CB8AC3E}">
        <p14:creationId xmlns:p14="http://schemas.microsoft.com/office/powerpoint/2010/main" val="230018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5" name="Slide Number Placeholder 4"/>
          <p:cNvSpPr>
            <a:spLocks noGrp="1"/>
          </p:cNvSpPr>
          <p:nvPr>
            <p:ph type="sldNum" sz="quarter" idx="10"/>
          </p:nvPr>
        </p:nvSpPr>
        <p:spPr/>
        <p:txBody>
          <a:bodyPr/>
          <a:lstStyle>
            <a:lvl1pPr>
              <a:defRPr/>
            </a:lvl1pPr>
          </a:lstStyle>
          <a:p>
            <a:fld id="{7D9A8A42-CDD3-483B-A525-DE73108F9D72}" type="slidenum">
              <a:rPr lang="en-GB" altLang="en-US">
                <a:solidFill>
                  <a:srgbClr val="50535A"/>
                </a:solidFill>
              </a:rPr>
              <a:pPr/>
              <a:t>‹#›</a:t>
            </a:fld>
            <a:endParaRPr lang="en-GB" altLang="en-US">
              <a:solidFill>
                <a:srgbClr val="50535A"/>
              </a:solidFill>
            </a:endParaRPr>
          </a:p>
        </p:txBody>
      </p:sp>
      <p:sp>
        <p:nvSpPr>
          <p:cNvPr id="6" name="Content Placeholder 2"/>
          <p:cNvSpPr>
            <a:spLocks noGrp="1"/>
          </p:cNvSpPr>
          <p:nvPr>
            <p:ph idx="11"/>
          </p:nvPr>
        </p:nvSpPr>
        <p:spPr>
          <a:xfrm>
            <a:off x="424800" y="2214000"/>
            <a:ext cx="3888000" cy="4320000"/>
          </a:xfrm>
        </p:spPr>
        <p:txBody>
          <a:bodyPr/>
          <a:lstStyle>
            <a:lvl1pPr>
              <a:buClr>
                <a:schemeClr val="accent1"/>
              </a:buCl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Content Placeholder 2"/>
          <p:cNvSpPr>
            <a:spLocks noGrp="1"/>
          </p:cNvSpPr>
          <p:nvPr>
            <p:ph idx="12"/>
          </p:nvPr>
        </p:nvSpPr>
        <p:spPr>
          <a:xfrm>
            <a:off x="4581327" y="2214000"/>
            <a:ext cx="3888000" cy="4320000"/>
          </a:xfrm>
        </p:spPr>
        <p:txBody>
          <a:bodyPr/>
          <a:lstStyle>
            <a:lvl1pPr>
              <a:buClr>
                <a:schemeClr val="accent1"/>
              </a:buCl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981190384"/>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1CB2227-12B4-4AD3-A32E-A2C53E2DF8F5}" type="datetime1">
              <a:rPr lang="en-GB" smtClean="0">
                <a:solidFill>
                  <a:srgbClr val="50535A"/>
                </a:solidFill>
              </a:rPr>
              <a:pPr/>
              <a:t>24/11/2015</a:t>
            </a:fld>
            <a:endParaRPr lang="en-GB">
              <a:solidFill>
                <a:srgbClr val="50535A"/>
              </a:solidFill>
            </a:endParaRPr>
          </a:p>
        </p:txBody>
      </p:sp>
      <p:sp>
        <p:nvSpPr>
          <p:cNvPr id="5" name="Footer Placeholder 4"/>
          <p:cNvSpPr>
            <a:spLocks noGrp="1"/>
          </p:cNvSpPr>
          <p:nvPr>
            <p:ph type="ftr" sz="quarter" idx="11"/>
          </p:nvPr>
        </p:nvSpPr>
        <p:spPr/>
        <p:txBody>
          <a:bodyPr/>
          <a:lstStyle/>
          <a:p>
            <a:endParaRPr lang="en-GB">
              <a:solidFill>
                <a:srgbClr val="50535A"/>
              </a:solidFill>
            </a:endParaRPr>
          </a:p>
        </p:txBody>
      </p:sp>
      <p:sp>
        <p:nvSpPr>
          <p:cNvPr id="6" name="Slide Number Placeholder 5"/>
          <p:cNvSpPr>
            <a:spLocks noGrp="1"/>
          </p:cNvSpPr>
          <p:nvPr>
            <p:ph type="sldNum" sz="quarter" idx="12"/>
          </p:nvPr>
        </p:nvSpPr>
        <p:spPr/>
        <p:txBody>
          <a:bodyPr/>
          <a:lstStyle/>
          <a:p>
            <a:fld id="{CB8294FF-EA7F-417D-9AB5-10006090B95B}" type="slidenum">
              <a:rPr lang="en-GB" smtClean="0">
                <a:solidFill>
                  <a:srgbClr val="50535A"/>
                </a:solidFill>
              </a:rPr>
              <a:pPr/>
              <a:t>‹#›</a:t>
            </a:fld>
            <a:endParaRPr lang="en-GB">
              <a:solidFill>
                <a:srgbClr val="50535A"/>
              </a:solidFill>
            </a:endParaRPr>
          </a:p>
        </p:txBody>
      </p:sp>
    </p:spTree>
    <p:extLst>
      <p:ext uri="{BB962C8B-B14F-4D97-AF65-F5344CB8AC3E}">
        <p14:creationId xmlns:p14="http://schemas.microsoft.com/office/powerpoint/2010/main" val="616260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smtClean="0"/>
              <a:t>Click to edit Master title style</a:t>
            </a:r>
            <a:endParaRPr lang="en-GB" dirty="0"/>
          </a:p>
        </p:txBody>
      </p:sp>
      <p:sp>
        <p:nvSpPr>
          <p:cNvPr id="3" name="Content Placeholder 2"/>
          <p:cNvSpPr>
            <a:spLocks noGrp="1"/>
          </p:cNvSpPr>
          <p:nvPr>
            <p:ph idx="1"/>
          </p:nvPr>
        </p:nvSpPr>
        <p:spPr/>
        <p:txBody>
          <a:bodyPr/>
          <a:lstStyle>
            <a:lvl1pPr>
              <a:buClr>
                <a:schemeClr val="accent1"/>
              </a:buCl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Slide Number Placeholder 3"/>
          <p:cNvSpPr>
            <a:spLocks noGrp="1"/>
          </p:cNvSpPr>
          <p:nvPr>
            <p:ph type="sldNum" sz="quarter" idx="10"/>
          </p:nvPr>
        </p:nvSpPr>
        <p:spPr/>
        <p:txBody>
          <a:bodyPr/>
          <a:lstStyle>
            <a:lvl1pPr>
              <a:defRPr/>
            </a:lvl1pPr>
          </a:lstStyle>
          <a:p>
            <a:fld id="{DCF6A46F-80AB-49F3-8C7E-9717ED945456}" type="slidenum">
              <a:rPr lang="en-GB" altLang="en-US">
                <a:solidFill>
                  <a:srgbClr val="50535A"/>
                </a:solidFill>
              </a:rPr>
              <a:pPr/>
              <a:t>‹#›</a:t>
            </a:fld>
            <a:endParaRPr lang="en-GB" altLang="en-US">
              <a:solidFill>
                <a:srgbClr val="50535A"/>
              </a:solidFill>
            </a:endParaRPr>
          </a:p>
        </p:txBody>
      </p:sp>
    </p:spTree>
    <p:extLst>
      <p:ext uri="{BB962C8B-B14F-4D97-AF65-F5344CB8AC3E}">
        <p14:creationId xmlns:p14="http://schemas.microsoft.com/office/powerpoint/2010/main" val="2668905500"/>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userDrawn="1">
  <p:cSld name="1_Title Slide">
    <p:bg>
      <p:bgPr>
        <a:solidFill>
          <a:schemeClr val="bg1"/>
        </a:solidFill>
        <a:effectLst/>
      </p:bgPr>
    </p:bg>
    <p:spTree>
      <p:nvGrpSpPr>
        <p:cNvPr id="1" name=""/>
        <p:cNvGrpSpPr/>
        <p:nvPr/>
      </p:nvGrpSpPr>
      <p:grpSpPr>
        <a:xfrm>
          <a:off x="0" y="0"/>
          <a:ext cx="0" cy="0"/>
          <a:chOff x="0" y="0"/>
          <a:chExt cx="0" cy="0"/>
        </a:xfrm>
      </p:grpSpPr>
      <p:sp>
        <p:nvSpPr>
          <p:cNvPr id="26" name="Rectangle 25"/>
          <p:cNvSpPr/>
          <p:nvPr userDrawn="1"/>
        </p:nvSpPr>
        <p:spPr bwMode="hidden">
          <a:xfrm>
            <a:off x="0" y="4572000"/>
            <a:ext cx="9144000"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a:solidFill>
                <a:srgbClr val="FFFFFF"/>
              </a:solidFill>
            </a:endParaRPr>
          </a:p>
        </p:txBody>
      </p:sp>
      <p:pic>
        <p:nvPicPr>
          <p:cNvPr id="22" name="Picture 4"/>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0" y="2286000"/>
            <a:ext cx="9144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p:nvPr userDrawn="1"/>
        </p:nvSpPr>
        <p:spPr bwMode="hidden">
          <a:xfrm>
            <a:off x="0" y="0"/>
            <a:ext cx="9144000"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a:solidFill>
                <a:srgbClr val="FFFFFF"/>
              </a:solidFill>
            </a:endParaRPr>
          </a:p>
        </p:txBody>
      </p:sp>
      <p:sp>
        <p:nvSpPr>
          <p:cNvPr id="25" name="Picture Placeholder 12"/>
          <p:cNvSpPr>
            <a:spLocks noGrp="1"/>
          </p:cNvSpPr>
          <p:nvPr>
            <p:ph type="pic" sz="quarter" idx="11"/>
          </p:nvPr>
        </p:nvSpPr>
        <p:spPr>
          <a:xfrm>
            <a:off x="0" y="2286000"/>
            <a:ext cx="9144000" cy="2286000"/>
          </a:xfrm>
          <a:ln>
            <a:noFill/>
          </a:ln>
        </p:spPr>
        <p:txBody>
          <a:bodyPr/>
          <a:lstStyle/>
          <a:p>
            <a:r>
              <a:rPr lang="en-US" smtClean="0"/>
              <a:t>Click icon to add picture</a:t>
            </a:r>
            <a:endParaRPr lang="en-GB" dirty="0"/>
          </a:p>
        </p:txBody>
      </p:sp>
      <p:sp>
        <p:nvSpPr>
          <p:cNvPr id="3084" name="Rectangle 12"/>
          <p:cNvSpPr>
            <a:spLocks noGrp="1" noChangeArrowheads="1"/>
          </p:cNvSpPr>
          <p:nvPr>
            <p:ph type="subTitle" idx="1"/>
          </p:nvPr>
        </p:nvSpPr>
        <p:spPr>
          <a:xfrm>
            <a:off x="424800" y="4653136"/>
            <a:ext cx="7920038" cy="925512"/>
          </a:xfrm>
        </p:spPr>
        <p:txBody>
          <a:bodyPr/>
          <a:lstStyle>
            <a:lvl1pPr marL="0" indent="0">
              <a:buFontTx/>
              <a:buNone/>
              <a:defRPr sz="2000">
                <a:solidFill>
                  <a:schemeClr val="bg1"/>
                </a:solidFill>
              </a:defRPr>
            </a:lvl1pPr>
          </a:lstStyle>
          <a:p>
            <a:pPr lvl="0"/>
            <a:r>
              <a:rPr lang="en-US" altLang="en-US" noProof="0" smtClean="0"/>
              <a:t>Click to edit Master subtitle style</a:t>
            </a:r>
            <a:endParaRPr lang="en-GB" altLang="en-US" noProof="0" dirty="0" smtClean="0"/>
          </a:p>
        </p:txBody>
      </p:sp>
      <p:sp>
        <p:nvSpPr>
          <p:cNvPr id="27" name="Rectangle 13"/>
          <p:cNvSpPr>
            <a:spLocks noGrp="1" noChangeArrowheads="1"/>
          </p:cNvSpPr>
          <p:nvPr>
            <p:ph type="sldNum" sz="quarter" idx="4"/>
          </p:nvPr>
        </p:nvSpPr>
        <p:spPr bwMode="auto">
          <a:xfrm>
            <a:off x="8028525" y="6237312"/>
            <a:ext cx="676275"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bg1"/>
                </a:solidFill>
                <a:latin typeface="+mn-lt"/>
              </a:defRPr>
            </a:lvl1pPr>
          </a:lstStyle>
          <a:p>
            <a:fld id="{44C01B32-D1A0-401C-8867-70456BBB1E87}" type="slidenum">
              <a:rPr lang="en-GB" altLang="en-US" smtClean="0">
                <a:solidFill>
                  <a:srgbClr val="FFFFFF"/>
                </a:solidFill>
              </a:rPr>
              <a:pPr/>
              <a:t>‹#›</a:t>
            </a:fld>
            <a:endParaRPr lang="en-GB" altLang="en-US" dirty="0">
              <a:solidFill>
                <a:srgbClr val="FFFFFF"/>
              </a:solidFill>
            </a:endParaRPr>
          </a:p>
        </p:txBody>
      </p:sp>
      <p:sp>
        <p:nvSpPr>
          <p:cNvPr id="28" name="TextBox 27"/>
          <p:cNvSpPr txBox="1">
            <a:spLocks noChangeArrowheads="1"/>
          </p:cNvSpPr>
          <p:nvPr userDrawn="1"/>
        </p:nvSpPr>
        <p:spPr bwMode="auto">
          <a:xfrm>
            <a:off x="1928500" y="6573838"/>
            <a:ext cx="67691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fontAlgn="base">
              <a:spcBef>
                <a:spcPct val="0"/>
              </a:spcBef>
              <a:spcAft>
                <a:spcPct val="0"/>
              </a:spcAft>
            </a:pPr>
            <a:r>
              <a:rPr lang="en-GB" altLang="en-US" sz="1400" dirty="0">
                <a:solidFill>
                  <a:srgbClr val="FFFFFF"/>
                </a:solidFill>
                <a:latin typeface="Effra Light" pitchFamily="34" charset="0"/>
              </a:rPr>
              <a:t>LIMITLESS </a:t>
            </a:r>
            <a:r>
              <a:rPr lang="en-GB" altLang="en-US" sz="1400" dirty="0">
                <a:solidFill>
                  <a:srgbClr val="FFFFFF"/>
                </a:solidFill>
                <a:latin typeface="Effra Heavy" pitchFamily="34" charset="0"/>
              </a:rPr>
              <a:t>POTENTIAL</a:t>
            </a:r>
            <a:r>
              <a:rPr lang="en-GB" altLang="en-US" sz="1400" dirty="0">
                <a:solidFill>
                  <a:srgbClr val="FFFFFF"/>
                </a:solidFill>
                <a:latin typeface="Effra Light" pitchFamily="34" charset="0"/>
              </a:rPr>
              <a:t> | LIMITLESS </a:t>
            </a:r>
            <a:r>
              <a:rPr lang="en-GB" altLang="en-US" sz="1400" dirty="0">
                <a:solidFill>
                  <a:srgbClr val="FFFFFF"/>
                </a:solidFill>
                <a:latin typeface="Effra Heavy" pitchFamily="34" charset="0"/>
              </a:rPr>
              <a:t>OPPORTUNITIES</a:t>
            </a:r>
            <a:r>
              <a:rPr lang="en-GB" altLang="en-US" sz="1400" dirty="0">
                <a:solidFill>
                  <a:srgbClr val="FFFFFF"/>
                </a:solidFill>
                <a:latin typeface="Effra Light" pitchFamily="34" charset="0"/>
              </a:rPr>
              <a:t> | LIMITLESS </a:t>
            </a:r>
            <a:r>
              <a:rPr lang="en-GB" altLang="en-US" sz="1400" dirty="0">
                <a:solidFill>
                  <a:srgbClr val="FFFFFF"/>
                </a:solidFill>
                <a:latin typeface="Effra Heavy" pitchFamily="34" charset="0"/>
              </a:rPr>
              <a:t>IMPACT</a:t>
            </a:r>
          </a:p>
        </p:txBody>
      </p:sp>
      <p:sp>
        <p:nvSpPr>
          <p:cNvPr id="29" name="Date Placeholder 1"/>
          <p:cNvSpPr>
            <a:spLocks noGrp="1"/>
          </p:cNvSpPr>
          <p:nvPr>
            <p:ph type="dt" sz="half" idx="2"/>
          </p:nvPr>
        </p:nvSpPr>
        <p:spPr>
          <a:xfrm>
            <a:off x="424800" y="6237312"/>
            <a:ext cx="2133600" cy="252000"/>
          </a:xfrm>
          <a:prstGeom prst="rect">
            <a:avLst/>
          </a:prstGeom>
        </p:spPr>
        <p:txBody>
          <a:bodyPr vert="horz" lIns="0" tIns="0" rIns="0" bIns="0" rtlCol="0" anchor="t" anchorCtr="0"/>
          <a:lstStyle>
            <a:lvl1pPr algn="l">
              <a:defRPr sz="1200">
                <a:solidFill>
                  <a:schemeClr val="bg1"/>
                </a:solidFill>
                <a:latin typeface="+mn-lt"/>
              </a:defRPr>
            </a:lvl1pPr>
          </a:lstStyle>
          <a:p>
            <a:fld id="{88931A16-C555-46CD-9A66-E4B6A99C0720}" type="datetime1">
              <a:rPr lang="en-GB" smtClean="0">
                <a:solidFill>
                  <a:srgbClr val="FFFFFF"/>
                </a:solidFill>
              </a:rPr>
              <a:pPr/>
              <a:t>24/11/2015</a:t>
            </a:fld>
            <a:endParaRPr lang="en-GB" dirty="0">
              <a:solidFill>
                <a:srgbClr val="FFFFFF"/>
              </a:solidFill>
            </a:endParaRPr>
          </a:p>
        </p:txBody>
      </p:sp>
      <p:pic>
        <p:nvPicPr>
          <p:cNvPr id="32" name="Picture 55"/>
          <p:cNvPicPr>
            <a:picLocks noChangeAspect="1" noChangeArrowheads="1"/>
          </p:cNvPicPr>
          <p:nvPr userDrawn="1"/>
        </p:nvPicPr>
        <p:blipFill>
          <a:blip r:embed="rId3" cstate="print">
            <a:extLst>
              <a:ext uri="{28A0092B-C50C-407E-A947-70E740481C1C}">
                <a14:useLocalDpi xmlns:a14="http://schemas.microsoft.com/office/drawing/2010/main"/>
              </a:ext>
            </a:extLst>
          </a:blip>
          <a:stretch>
            <a:fillRect/>
          </a:stretch>
        </p:blipFill>
        <p:spPr bwMode="hidden">
          <a:xfrm>
            <a:off x="7524750" y="439662"/>
            <a:ext cx="1184275" cy="384326"/>
          </a:xfrm>
          <a:prstGeom prst="rect">
            <a:avLst/>
          </a:prstGeom>
          <a:noFill/>
          <a:ln>
            <a:noFill/>
          </a:ln>
        </p:spPr>
      </p:pic>
      <p:sp>
        <p:nvSpPr>
          <p:cNvPr id="14" name="Rectangle 11"/>
          <p:cNvSpPr>
            <a:spLocks noGrp="1" noChangeArrowheads="1"/>
          </p:cNvSpPr>
          <p:nvPr>
            <p:ph type="ctrTitle"/>
          </p:nvPr>
        </p:nvSpPr>
        <p:spPr>
          <a:xfrm>
            <a:off x="424800" y="1143000"/>
            <a:ext cx="8280000" cy="919800"/>
          </a:xfrm>
        </p:spPr>
        <p:txBody>
          <a:bodyPr wrap="square"/>
          <a:lstStyle>
            <a:lvl1pPr>
              <a:lnSpc>
                <a:spcPct val="90000"/>
              </a:lnSpc>
              <a:tabLst>
                <a:tab pos="4038600" algn="l"/>
              </a:tabLst>
              <a:defRPr sz="4000" cap="all" baseline="0">
                <a:solidFill>
                  <a:schemeClr val="bg1"/>
                </a:solidFill>
              </a:defRPr>
            </a:lvl1pPr>
          </a:lstStyle>
          <a:p>
            <a:pPr lvl="0"/>
            <a:r>
              <a:rPr lang="en-US" altLang="en-US" noProof="0" smtClean="0"/>
              <a:t>Click to edit Master title style</a:t>
            </a:r>
            <a:endParaRPr lang="en-GB" altLang="en-US" noProof="0" dirty="0" smtClean="0"/>
          </a:p>
        </p:txBody>
      </p:sp>
      <p:sp>
        <p:nvSpPr>
          <p:cNvPr id="15" name="Text Placeholder 2"/>
          <p:cNvSpPr>
            <a:spLocks noGrp="1"/>
          </p:cNvSpPr>
          <p:nvPr>
            <p:ph type="body" sz="quarter" idx="13" hasCustomPrompt="1"/>
          </p:nvPr>
        </p:nvSpPr>
        <p:spPr>
          <a:xfrm>
            <a:off x="417512" y="0"/>
            <a:ext cx="2858344" cy="867106"/>
          </a:xfrm>
          <a:solidFill>
            <a:schemeClr val="accent1"/>
          </a:solidFill>
        </p:spPr>
        <p:txBody>
          <a:bodyPr wrap="square" lIns="72000" tIns="396000" rIns="72000" bIns="36000">
            <a:spAutoFit/>
          </a:bodyPr>
          <a:lstStyle>
            <a:lvl1pPr marL="0" indent="0">
              <a:buNone/>
              <a:defRPr sz="1400">
                <a:solidFill>
                  <a:schemeClr val="bg1"/>
                </a:solidFill>
                <a:latin typeface="+mj-lt"/>
              </a:defRPr>
            </a:lvl1pPr>
          </a:lstStyle>
          <a:p>
            <a:pPr lvl="0"/>
            <a:r>
              <a:rPr lang="en-US" dirty="0" smtClean="0"/>
              <a:t>Unit name here, max 2 line, adjust width of box if required</a:t>
            </a:r>
            <a:endParaRPr lang="en-GB" dirty="0"/>
          </a:p>
        </p:txBody>
      </p:sp>
      <p:sp>
        <p:nvSpPr>
          <p:cNvPr id="16" name="Footer Placeholder 2"/>
          <p:cNvSpPr>
            <a:spLocks noGrp="1"/>
          </p:cNvSpPr>
          <p:nvPr>
            <p:ph type="ftr" sz="quarter" idx="3"/>
          </p:nvPr>
        </p:nvSpPr>
        <p:spPr>
          <a:xfrm>
            <a:off x="3124200" y="6237312"/>
            <a:ext cx="2895600" cy="252000"/>
          </a:xfrm>
          <a:prstGeom prst="rect">
            <a:avLst/>
          </a:prstGeom>
        </p:spPr>
        <p:txBody>
          <a:bodyPr vert="horz" lIns="0" tIns="0" rIns="0" bIns="0" rtlCol="0" anchor="t" anchorCtr="0"/>
          <a:lstStyle>
            <a:lvl1pPr algn="ctr">
              <a:defRPr sz="1200">
                <a:solidFill>
                  <a:schemeClr val="bg1"/>
                </a:solidFill>
                <a:latin typeface="+mn-lt"/>
              </a:defRPr>
            </a:lvl1pPr>
          </a:lstStyle>
          <a:p>
            <a:endParaRPr lang="en-GB" dirty="0">
              <a:solidFill>
                <a:srgbClr val="FFFFFF"/>
              </a:solidFill>
            </a:endParaRPr>
          </a:p>
        </p:txBody>
      </p:sp>
    </p:spTree>
    <p:extLst>
      <p:ext uri="{BB962C8B-B14F-4D97-AF65-F5344CB8AC3E}">
        <p14:creationId xmlns:p14="http://schemas.microsoft.com/office/powerpoint/2010/main" val="110331393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84">
                                            <p:txEl>
                                              <p:pRg st="0" end="0"/>
                                            </p:txEl>
                                          </p:spTgt>
                                        </p:tgtEl>
                                        <p:attrNameLst>
                                          <p:attrName>style.visibility</p:attrName>
                                        </p:attrNameLst>
                                      </p:cBhvr>
                                      <p:to>
                                        <p:strVal val="visible"/>
                                      </p:to>
                                    </p:set>
                                    <p:animEffect transition="in" filter="fade">
                                      <p:cBhvr>
                                        <p:cTn id="7" dur="2000"/>
                                        <p:tgtEl>
                                          <p:spTgt spid="308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4" grpId="0" build="p">
        <p:tmplLst>
          <p:tmpl lvl="1">
            <p:tnLst>
              <p:par>
                <p:cTn presetID="10" presetClass="entr" presetSubtype="0" fill="hold" nodeType="afterEffect">
                  <p:stCondLst>
                    <p:cond delay="0"/>
                  </p:stCondLst>
                  <p:childTnLst>
                    <p:set>
                      <p:cBhvr>
                        <p:cTn dur="1" fill="hold">
                          <p:stCondLst>
                            <p:cond delay="0"/>
                          </p:stCondLst>
                        </p:cTn>
                        <p:tgtEl>
                          <p:spTgt spid="3084"/>
                        </p:tgtEl>
                        <p:attrNameLst>
                          <p:attrName>style.visibility</p:attrName>
                        </p:attrNameLst>
                      </p:cBhvr>
                      <p:to>
                        <p:strVal val="visible"/>
                      </p:to>
                    </p:set>
                    <p:animEffect transition="in" filter="fade">
                      <p:cBhvr>
                        <p:cTn dur="2000"/>
                        <p:tgtEl>
                          <p:spTgt spid="3084"/>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5" name="Rectangle 4"/>
          <p:cNvSpPr/>
          <p:nvPr userDrawn="1"/>
        </p:nvSpPr>
        <p:spPr bwMode="hidden">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a:solidFill>
                <a:srgbClr val="FFFFFF"/>
              </a:solidFill>
            </a:endParaRPr>
          </a:p>
        </p:txBody>
      </p:sp>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GB" dirty="0"/>
          </a:p>
        </p:txBody>
      </p:sp>
      <p:sp>
        <p:nvSpPr>
          <p:cNvPr id="3" name="Content Placeholder 2"/>
          <p:cNvSpPr>
            <a:spLocks noGrp="1"/>
          </p:cNvSpPr>
          <p:nvPr>
            <p:ph idx="1"/>
          </p:nvPr>
        </p:nvSpPr>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Slide Number Placeholder 3"/>
          <p:cNvSpPr>
            <a:spLocks noGrp="1"/>
          </p:cNvSpPr>
          <p:nvPr>
            <p:ph type="sldNum" sz="quarter" idx="10"/>
          </p:nvPr>
        </p:nvSpPr>
        <p:spPr/>
        <p:txBody>
          <a:bodyPr/>
          <a:lstStyle>
            <a:lvl1pPr>
              <a:defRPr>
                <a:solidFill>
                  <a:schemeClr val="bg1"/>
                </a:solidFill>
              </a:defRPr>
            </a:lvl1pPr>
          </a:lstStyle>
          <a:p>
            <a:fld id="{DCF6A46F-80AB-49F3-8C7E-9717ED945456}" type="slidenum">
              <a:rPr lang="en-GB" altLang="en-US" smtClean="0">
                <a:solidFill>
                  <a:srgbClr val="FFFFFF"/>
                </a:solidFill>
              </a:rPr>
              <a:pPr/>
              <a:t>‹#›</a:t>
            </a:fld>
            <a:endParaRPr lang="en-GB" altLang="en-US" dirty="0">
              <a:solidFill>
                <a:srgbClr val="FFFFFF"/>
              </a:solidFill>
            </a:endParaRPr>
          </a:p>
        </p:txBody>
      </p:sp>
      <p:pic>
        <p:nvPicPr>
          <p:cNvPr id="6" name="Picture 6"/>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hidden">
          <a:xfrm>
            <a:off x="7524750" y="438150"/>
            <a:ext cx="118427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userDrawn="1"/>
        </p:nvSpPr>
        <p:spPr bwMode="auto">
          <a:xfrm>
            <a:off x="1928500" y="6573838"/>
            <a:ext cx="67691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fontAlgn="base">
              <a:spcBef>
                <a:spcPct val="0"/>
              </a:spcBef>
              <a:spcAft>
                <a:spcPct val="0"/>
              </a:spcAft>
            </a:pPr>
            <a:r>
              <a:rPr lang="en-GB" altLang="en-US" sz="1400" dirty="0">
                <a:solidFill>
                  <a:srgbClr val="FFFFFF"/>
                </a:solidFill>
                <a:latin typeface="Effra Light" pitchFamily="34" charset="0"/>
              </a:rPr>
              <a:t>LIMITLESS </a:t>
            </a:r>
            <a:r>
              <a:rPr lang="en-GB" altLang="en-US" sz="1400" dirty="0">
                <a:solidFill>
                  <a:srgbClr val="FFFFFF"/>
                </a:solidFill>
                <a:latin typeface="Effra Heavy" pitchFamily="34" charset="0"/>
              </a:rPr>
              <a:t>POTENTIAL</a:t>
            </a:r>
            <a:r>
              <a:rPr lang="en-GB" altLang="en-US" sz="1400" dirty="0">
                <a:solidFill>
                  <a:srgbClr val="FFFFFF"/>
                </a:solidFill>
                <a:latin typeface="Effra Light" pitchFamily="34" charset="0"/>
              </a:rPr>
              <a:t> | LIMITLESS </a:t>
            </a:r>
            <a:r>
              <a:rPr lang="en-GB" altLang="en-US" sz="1400" dirty="0">
                <a:solidFill>
                  <a:srgbClr val="FFFFFF"/>
                </a:solidFill>
                <a:latin typeface="Effra Heavy" pitchFamily="34" charset="0"/>
              </a:rPr>
              <a:t>OPPORTUNITIES</a:t>
            </a:r>
            <a:r>
              <a:rPr lang="en-GB" altLang="en-US" sz="1400" dirty="0">
                <a:solidFill>
                  <a:srgbClr val="FFFFFF"/>
                </a:solidFill>
                <a:latin typeface="Effra Light" pitchFamily="34" charset="0"/>
              </a:rPr>
              <a:t> | LIMITLESS </a:t>
            </a:r>
            <a:r>
              <a:rPr lang="en-GB" altLang="en-US" sz="1400" dirty="0">
                <a:solidFill>
                  <a:srgbClr val="FFFFFF"/>
                </a:solidFill>
                <a:latin typeface="Effra Heavy" pitchFamily="34" charset="0"/>
              </a:rPr>
              <a:t>IMPACT</a:t>
            </a:r>
          </a:p>
        </p:txBody>
      </p:sp>
    </p:spTree>
    <p:extLst>
      <p:ext uri="{BB962C8B-B14F-4D97-AF65-F5344CB8AC3E}">
        <p14:creationId xmlns:p14="http://schemas.microsoft.com/office/powerpoint/2010/main" val="107867682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6" name="Rectangle 5"/>
          <p:cNvSpPr/>
          <p:nvPr userDrawn="1"/>
        </p:nvSpPr>
        <p:spPr bwMode="hidden">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a:solidFill>
                <a:srgbClr val="FFFFFF"/>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hidden">
          <a:xfrm>
            <a:off x="7524750" y="438150"/>
            <a:ext cx="118427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GB" dirty="0"/>
          </a:p>
        </p:txBody>
      </p:sp>
      <p:sp>
        <p:nvSpPr>
          <p:cNvPr id="5" name="Slide Number Placeholder 4"/>
          <p:cNvSpPr>
            <a:spLocks noGrp="1"/>
          </p:cNvSpPr>
          <p:nvPr>
            <p:ph type="sldNum" sz="quarter" idx="10"/>
          </p:nvPr>
        </p:nvSpPr>
        <p:spPr/>
        <p:txBody>
          <a:bodyPr/>
          <a:lstStyle>
            <a:lvl1pPr>
              <a:defRPr>
                <a:solidFill>
                  <a:schemeClr val="bg1"/>
                </a:solidFill>
              </a:defRPr>
            </a:lvl1pPr>
          </a:lstStyle>
          <a:p>
            <a:fld id="{7D9A8A42-CDD3-483B-A525-DE73108F9D72}" type="slidenum">
              <a:rPr lang="en-GB" altLang="en-US" smtClean="0">
                <a:solidFill>
                  <a:srgbClr val="FFFFFF"/>
                </a:solidFill>
              </a:rPr>
              <a:pPr/>
              <a:t>‹#›</a:t>
            </a:fld>
            <a:endParaRPr lang="en-GB" altLang="en-US" dirty="0">
              <a:solidFill>
                <a:srgbClr val="FFFFFF"/>
              </a:solidFill>
            </a:endParaRPr>
          </a:p>
        </p:txBody>
      </p:sp>
      <p:sp>
        <p:nvSpPr>
          <p:cNvPr id="8" name="TextBox 7"/>
          <p:cNvSpPr txBox="1">
            <a:spLocks noChangeArrowheads="1"/>
          </p:cNvSpPr>
          <p:nvPr userDrawn="1"/>
        </p:nvSpPr>
        <p:spPr bwMode="auto">
          <a:xfrm>
            <a:off x="1928500" y="6573838"/>
            <a:ext cx="67691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fontAlgn="base">
              <a:spcBef>
                <a:spcPct val="0"/>
              </a:spcBef>
              <a:spcAft>
                <a:spcPct val="0"/>
              </a:spcAft>
            </a:pPr>
            <a:r>
              <a:rPr lang="en-GB" altLang="en-US" sz="1400" dirty="0">
                <a:solidFill>
                  <a:srgbClr val="FFFFFF"/>
                </a:solidFill>
                <a:latin typeface="Effra Light" pitchFamily="34" charset="0"/>
              </a:rPr>
              <a:t>LIMITLESS </a:t>
            </a:r>
            <a:r>
              <a:rPr lang="en-GB" altLang="en-US" sz="1400" dirty="0">
                <a:solidFill>
                  <a:srgbClr val="FFFFFF"/>
                </a:solidFill>
                <a:latin typeface="Effra Heavy" pitchFamily="34" charset="0"/>
              </a:rPr>
              <a:t>POTENTIAL</a:t>
            </a:r>
            <a:r>
              <a:rPr lang="en-GB" altLang="en-US" sz="1400" dirty="0">
                <a:solidFill>
                  <a:srgbClr val="FFFFFF"/>
                </a:solidFill>
                <a:latin typeface="Effra Light" pitchFamily="34" charset="0"/>
              </a:rPr>
              <a:t> | LIMITLESS </a:t>
            </a:r>
            <a:r>
              <a:rPr lang="en-GB" altLang="en-US" sz="1400" dirty="0">
                <a:solidFill>
                  <a:srgbClr val="FFFFFF"/>
                </a:solidFill>
                <a:latin typeface="Effra Heavy" pitchFamily="34" charset="0"/>
              </a:rPr>
              <a:t>OPPORTUNITIES</a:t>
            </a:r>
            <a:r>
              <a:rPr lang="en-GB" altLang="en-US" sz="1400" dirty="0">
                <a:solidFill>
                  <a:srgbClr val="FFFFFF"/>
                </a:solidFill>
                <a:latin typeface="Effra Light" pitchFamily="34" charset="0"/>
              </a:rPr>
              <a:t> | LIMITLESS </a:t>
            </a:r>
            <a:r>
              <a:rPr lang="en-GB" altLang="en-US" sz="1400" dirty="0">
                <a:solidFill>
                  <a:srgbClr val="FFFFFF"/>
                </a:solidFill>
                <a:latin typeface="Effra Heavy" pitchFamily="34" charset="0"/>
              </a:rPr>
              <a:t>IMPACT</a:t>
            </a:r>
          </a:p>
        </p:txBody>
      </p:sp>
      <p:sp>
        <p:nvSpPr>
          <p:cNvPr id="9" name="Content Placeholder 2"/>
          <p:cNvSpPr>
            <a:spLocks noGrp="1"/>
          </p:cNvSpPr>
          <p:nvPr>
            <p:ph idx="11"/>
          </p:nvPr>
        </p:nvSpPr>
        <p:spPr>
          <a:xfrm>
            <a:off x="424800" y="2214000"/>
            <a:ext cx="3888000" cy="432000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Content Placeholder 2"/>
          <p:cNvSpPr>
            <a:spLocks noGrp="1"/>
          </p:cNvSpPr>
          <p:nvPr>
            <p:ph idx="12"/>
          </p:nvPr>
        </p:nvSpPr>
        <p:spPr>
          <a:xfrm>
            <a:off x="4581327" y="2214000"/>
            <a:ext cx="3888000" cy="432000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06231979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CAE96E1-FE19-476C-9CF0-3BB4903735D9}" type="slidenum">
              <a:rPr lang="en-GB" altLang="en-US">
                <a:solidFill>
                  <a:srgbClr val="50535A"/>
                </a:solidFill>
              </a:rPr>
              <a:pPr/>
              <a:t>‹#›</a:t>
            </a:fld>
            <a:endParaRPr lang="en-GB" altLang="en-US">
              <a:solidFill>
                <a:srgbClr val="50535A"/>
              </a:solidFill>
            </a:endParaRPr>
          </a:p>
        </p:txBody>
      </p:sp>
      <p:sp>
        <p:nvSpPr>
          <p:cNvPr id="3" name="Rectangle 2"/>
          <p:cNvSpPr/>
          <p:nvPr userDrawn="1"/>
        </p:nvSpPr>
        <p:spPr bwMode="hidden">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a:solidFill>
                <a:srgbClr val="FFFFFF"/>
              </a:solidFill>
            </a:endParaRPr>
          </a:p>
        </p:txBody>
      </p:sp>
      <p:sp>
        <p:nvSpPr>
          <p:cNvPr id="6" name="Content Placeholder 5"/>
          <p:cNvSpPr>
            <a:spLocks noGrp="1"/>
          </p:cNvSpPr>
          <p:nvPr>
            <p:ph sz="quarter" idx="11"/>
          </p:nvPr>
        </p:nvSpPr>
        <p:spPr>
          <a:xfrm>
            <a:off x="424800" y="476672"/>
            <a:ext cx="8280000" cy="5904656"/>
          </a:xfrm>
        </p:spPr>
        <p:txBody>
          <a:bodyPr/>
          <a:lstStyle>
            <a:lvl1pPr>
              <a:buClr>
                <a:schemeClr val="accent1"/>
              </a:buCl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080387475"/>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COLOUR">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CAE96E1-FE19-476C-9CF0-3BB4903735D9}" type="slidenum">
              <a:rPr lang="en-GB" altLang="en-US">
                <a:solidFill>
                  <a:srgbClr val="50535A"/>
                </a:solidFill>
              </a:rPr>
              <a:pPr/>
              <a:t>‹#›</a:t>
            </a:fld>
            <a:endParaRPr lang="en-GB" altLang="en-US">
              <a:solidFill>
                <a:srgbClr val="50535A"/>
              </a:solidFill>
            </a:endParaRPr>
          </a:p>
        </p:txBody>
      </p:sp>
      <p:sp>
        <p:nvSpPr>
          <p:cNvPr id="3" name="Rectangle 2"/>
          <p:cNvSpPr/>
          <p:nvPr userDrawn="1"/>
        </p:nvSpPr>
        <p:spPr bwMode="hidden">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a:solidFill>
                <a:srgbClr val="FFFFFF"/>
              </a:solidFill>
            </a:endParaRPr>
          </a:p>
        </p:txBody>
      </p:sp>
      <p:sp>
        <p:nvSpPr>
          <p:cNvPr id="4" name="Content Placeholder 5"/>
          <p:cNvSpPr>
            <a:spLocks noGrp="1"/>
          </p:cNvSpPr>
          <p:nvPr>
            <p:ph sz="quarter" idx="11"/>
          </p:nvPr>
        </p:nvSpPr>
        <p:spPr>
          <a:xfrm>
            <a:off x="424800" y="476672"/>
            <a:ext cx="8280000" cy="5904656"/>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752298799"/>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preserve="1" userDrawn="1">
  <p:cSld name="1_Section splash COLOUR">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solidFill>
                  <a:srgbClr val="FFFFFF"/>
                </a:solidFill>
              </a:rPr>
              <a:pPr/>
              <a:t>‹#›</a:t>
            </a:fld>
            <a:endParaRPr lang="en-GB" altLang="en-US">
              <a:solidFill>
                <a:srgbClr val="FFFFFF"/>
              </a:solidFill>
            </a:endParaRPr>
          </a:p>
        </p:txBody>
      </p:sp>
      <p:sp>
        <p:nvSpPr>
          <p:cNvPr id="3" name="Rectangle 2"/>
          <p:cNvSpPr/>
          <p:nvPr userDrawn="1"/>
        </p:nvSpPr>
        <p:spPr bwMode="hidden">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a:solidFill>
                <a:srgbClr val="FFFFFF"/>
              </a:solidFill>
            </a:endParaRPr>
          </a:p>
        </p:txBody>
      </p:sp>
      <p:sp>
        <p:nvSpPr>
          <p:cNvPr id="5" name="TextBox 4"/>
          <p:cNvSpPr txBox="1">
            <a:spLocks noChangeArrowheads="1"/>
          </p:cNvSpPr>
          <p:nvPr userDrawn="1"/>
        </p:nvSpPr>
        <p:spPr bwMode="auto">
          <a:xfrm>
            <a:off x="-252536" y="3841456"/>
            <a:ext cx="10202863" cy="247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GB" altLang="en-US" sz="15000" dirty="0">
                <a:solidFill>
                  <a:srgbClr val="FFFFFF"/>
                </a:solidFill>
                <a:latin typeface="Effra Heavy" pitchFamily="34" charset="0"/>
              </a:rPr>
              <a:t>LIMITLESS</a:t>
            </a:r>
          </a:p>
        </p:txBody>
      </p:sp>
      <p:sp>
        <p:nvSpPr>
          <p:cNvPr id="6" name="Picture Placeholder 12"/>
          <p:cNvSpPr>
            <a:spLocks noGrp="1"/>
          </p:cNvSpPr>
          <p:nvPr>
            <p:ph type="pic" sz="quarter" idx="11" hasCustomPrompt="1"/>
          </p:nvPr>
        </p:nvSpPr>
        <p:spPr>
          <a:xfrm>
            <a:off x="0" y="0"/>
            <a:ext cx="9144000" cy="4437112"/>
          </a:xfrm>
          <a:ln>
            <a:noFill/>
          </a:ln>
        </p:spPr>
        <p:txBody>
          <a:bodyPr/>
          <a:lstStyle>
            <a:lvl1pPr>
              <a:defRPr/>
            </a:lvl1pPr>
          </a:lstStyle>
          <a:p>
            <a:r>
              <a:rPr lang="en-US" dirty="0" smtClean="0"/>
              <a:t>Click icon to add picture – see next slide as example</a:t>
            </a:r>
            <a:endParaRPr lang="en-GB" dirty="0"/>
          </a:p>
        </p:txBody>
      </p:sp>
      <p:sp>
        <p:nvSpPr>
          <p:cNvPr id="9" name="Text Placeholder 8"/>
          <p:cNvSpPr>
            <a:spLocks noGrp="1"/>
          </p:cNvSpPr>
          <p:nvPr>
            <p:ph type="body" sz="quarter" idx="12" hasCustomPrompt="1"/>
          </p:nvPr>
        </p:nvSpPr>
        <p:spPr>
          <a:xfrm>
            <a:off x="251520" y="3794864"/>
            <a:ext cx="2305050" cy="461963"/>
          </a:xfrm>
          <a:solidFill>
            <a:schemeClr val="bg1"/>
          </a:solidFill>
        </p:spPr>
        <p:txBody>
          <a:bodyPr lIns="90000" tIns="46800" rIns="90000" bIns="46800">
            <a:noAutofit/>
          </a:bodyPr>
          <a:lstStyle>
            <a:lvl1pPr marL="0" indent="0">
              <a:buNone/>
              <a:defRPr lang="en-GB" sz="2400" cap="all" baseline="0" dirty="0">
                <a:solidFill>
                  <a:schemeClr val="tx1"/>
                </a:solidFill>
                <a:latin typeface="+mj-lt"/>
              </a:defRPr>
            </a:lvl1pPr>
          </a:lstStyle>
          <a:p>
            <a:r>
              <a:rPr lang="en-GB" dirty="0" smtClean="0">
                <a:solidFill>
                  <a:schemeClr val="tx1"/>
                </a:solidFill>
                <a:latin typeface="+mj-lt"/>
              </a:rPr>
              <a:t>EDUCATION IS</a:t>
            </a:r>
            <a:endParaRPr lang="en-GB" dirty="0">
              <a:solidFill>
                <a:schemeClr val="tx1"/>
              </a:solidFill>
              <a:latin typeface="+mj-lt"/>
            </a:endParaRPr>
          </a:p>
        </p:txBody>
      </p:sp>
      <p:sp>
        <p:nvSpPr>
          <p:cNvPr id="10" name="Text Placeholder 8"/>
          <p:cNvSpPr>
            <a:spLocks noGrp="1"/>
          </p:cNvSpPr>
          <p:nvPr>
            <p:ph type="body" sz="quarter" idx="13" hasCustomPrompt="1"/>
          </p:nvPr>
        </p:nvSpPr>
        <p:spPr>
          <a:xfrm>
            <a:off x="251520" y="5857878"/>
            <a:ext cx="6984776" cy="463846"/>
          </a:xfrm>
          <a:solidFill>
            <a:schemeClr val="bg1"/>
          </a:solidFill>
        </p:spPr>
        <p:txBody>
          <a:bodyPr wrap="square" lIns="90000" tIns="46800" rIns="90000" bIns="46800">
            <a:noAutofit/>
          </a:bodyPr>
          <a:lstStyle>
            <a:lvl1pPr marL="0" indent="0">
              <a:buNone/>
              <a:defRPr lang="en-GB" sz="2400" cap="all" baseline="0" dirty="0">
                <a:solidFill>
                  <a:schemeClr val="tx1"/>
                </a:solidFill>
                <a:latin typeface="+mj-lt"/>
                <a:cs typeface="Adobe Arabic" pitchFamily="18" charset="-78"/>
              </a:defRPr>
            </a:lvl1pPr>
          </a:lstStyle>
          <a:p>
            <a:r>
              <a:rPr lang="en-GB" dirty="0" smtClean="0">
                <a:solidFill>
                  <a:schemeClr val="tx1"/>
                </a:solidFill>
                <a:latin typeface="+mj-lt"/>
              </a:rPr>
              <a:t>MAKE THE BOX LONGER FOR LONGER PHRASES</a:t>
            </a:r>
            <a:endParaRPr lang="en-GB" dirty="0">
              <a:solidFill>
                <a:schemeClr val="tx1"/>
              </a:solidFill>
              <a:latin typeface="+mj-lt"/>
            </a:endParaRPr>
          </a:p>
        </p:txBody>
      </p:sp>
    </p:spTree>
    <p:extLst>
      <p:ext uri="{BB962C8B-B14F-4D97-AF65-F5344CB8AC3E}">
        <p14:creationId xmlns:p14="http://schemas.microsoft.com/office/powerpoint/2010/main" val="967204756"/>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splash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CAE96E1-FE19-476C-9CF0-3BB4903735D9}" type="slidenum">
              <a:rPr lang="en-GB" altLang="en-US">
                <a:solidFill>
                  <a:srgbClr val="50535A"/>
                </a:solidFill>
              </a:rPr>
              <a:pPr/>
              <a:t>‹#›</a:t>
            </a:fld>
            <a:endParaRPr lang="en-GB" altLang="en-US">
              <a:solidFill>
                <a:srgbClr val="50535A"/>
              </a:solidFill>
            </a:endParaRPr>
          </a:p>
        </p:txBody>
      </p:sp>
      <p:sp>
        <p:nvSpPr>
          <p:cNvPr id="3" name="Rectangle 2"/>
          <p:cNvSpPr/>
          <p:nvPr userDrawn="1"/>
        </p:nvSpPr>
        <p:spPr bwMode="hidden">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a:solidFill>
                <a:srgbClr val="FFFFFF"/>
              </a:solidFill>
            </a:endParaRPr>
          </a:p>
        </p:txBody>
      </p:sp>
      <p:sp>
        <p:nvSpPr>
          <p:cNvPr id="5" name="TextBox 4"/>
          <p:cNvSpPr txBox="1">
            <a:spLocks noChangeArrowheads="1"/>
          </p:cNvSpPr>
          <p:nvPr userDrawn="1"/>
        </p:nvSpPr>
        <p:spPr bwMode="auto">
          <a:xfrm>
            <a:off x="-238125" y="3841456"/>
            <a:ext cx="10202863" cy="247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GB" altLang="en-US" sz="15000" dirty="0">
                <a:solidFill>
                  <a:srgbClr val="50535A"/>
                </a:solidFill>
                <a:latin typeface="Effra Heavy" pitchFamily="34" charset="0"/>
              </a:rPr>
              <a:t>LIMITLESS</a:t>
            </a:r>
          </a:p>
        </p:txBody>
      </p:sp>
      <p:sp>
        <p:nvSpPr>
          <p:cNvPr id="6" name="Picture Placeholder 12"/>
          <p:cNvSpPr>
            <a:spLocks noGrp="1"/>
          </p:cNvSpPr>
          <p:nvPr>
            <p:ph type="pic" sz="quarter" idx="11" hasCustomPrompt="1"/>
          </p:nvPr>
        </p:nvSpPr>
        <p:spPr>
          <a:xfrm>
            <a:off x="0" y="0"/>
            <a:ext cx="9144000" cy="4437112"/>
          </a:xfrm>
          <a:ln>
            <a:noFill/>
          </a:ln>
        </p:spPr>
        <p:txBody>
          <a:bodyPr/>
          <a:lstStyle>
            <a:lvl1pPr>
              <a:defRPr/>
            </a:lvl1pPr>
          </a:lstStyle>
          <a:p>
            <a:r>
              <a:rPr lang="en-US" dirty="0" smtClean="0"/>
              <a:t>Click icon to add picture – see example on next slide</a:t>
            </a:r>
            <a:endParaRPr lang="en-GB" dirty="0"/>
          </a:p>
        </p:txBody>
      </p:sp>
      <p:sp>
        <p:nvSpPr>
          <p:cNvPr id="11" name="Text Placeholder 10"/>
          <p:cNvSpPr>
            <a:spLocks noGrp="1"/>
          </p:cNvSpPr>
          <p:nvPr>
            <p:ph type="body" sz="quarter" idx="14" hasCustomPrompt="1"/>
          </p:nvPr>
        </p:nvSpPr>
        <p:spPr>
          <a:xfrm>
            <a:off x="251520" y="3794864"/>
            <a:ext cx="2304000" cy="464400"/>
          </a:xfrm>
          <a:solidFill>
            <a:schemeClr val="accent1"/>
          </a:solidFill>
        </p:spPr>
        <p:txBody>
          <a:bodyPr lIns="90000" tIns="46800" rIns="90000" bIns="46800">
            <a:noAutofit/>
          </a:bodyPr>
          <a:lstStyle>
            <a:lvl1pPr marL="0" indent="0">
              <a:buNone/>
              <a:defRPr sz="2400" cap="all" baseline="0">
                <a:solidFill>
                  <a:schemeClr val="bg1"/>
                </a:solidFill>
                <a:latin typeface="+mj-lt"/>
              </a:defRPr>
            </a:lvl1pPr>
          </a:lstStyle>
          <a:p>
            <a:pPr lvl="0"/>
            <a:r>
              <a:rPr lang="en-US" dirty="0" smtClean="0"/>
              <a:t>Education is</a:t>
            </a:r>
            <a:endParaRPr lang="en-GB" dirty="0"/>
          </a:p>
        </p:txBody>
      </p:sp>
      <p:sp>
        <p:nvSpPr>
          <p:cNvPr id="12" name="Text Placeholder 10"/>
          <p:cNvSpPr>
            <a:spLocks noGrp="1"/>
          </p:cNvSpPr>
          <p:nvPr>
            <p:ph type="body" sz="quarter" idx="15" hasCustomPrompt="1"/>
          </p:nvPr>
        </p:nvSpPr>
        <p:spPr>
          <a:xfrm>
            <a:off x="251520" y="5857878"/>
            <a:ext cx="6984776" cy="464400"/>
          </a:xfrm>
          <a:solidFill>
            <a:schemeClr val="accent1"/>
          </a:solidFill>
        </p:spPr>
        <p:txBody>
          <a:bodyPr lIns="90000" tIns="46800" rIns="90000" bIns="46800"/>
          <a:lstStyle>
            <a:lvl1pPr marL="0" indent="0">
              <a:buNone/>
              <a:defRPr sz="2400" cap="all" baseline="0">
                <a:solidFill>
                  <a:schemeClr val="bg1"/>
                </a:solidFill>
                <a:latin typeface="+mj-lt"/>
              </a:defRPr>
            </a:lvl1pPr>
          </a:lstStyle>
          <a:p>
            <a:pPr lvl="0"/>
            <a:r>
              <a:rPr lang="en-US" dirty="0" smtClean="0"/>
              <a:t>Make the box longer for longer phrases</a:t>
            </a:r>
            <a:endParaRPr lang="en-GB" dirty="0"/>
          </a:p>
        </p:txBody>
      </p:sp>
    </p:spTree>
    <p:extLst>
      <p:ext uri="{BB962C8B-B14F-4D97-AF65-F5344CB8AC3E}">
        <p14:creationId xmlns:p14="http://schemas.microsoft.com/office/powerpoint/2010/main" val="3366089695"/>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77" name="Picture 53" descr="Device-black"/>
          <p:cNvPicPr>
            <a:picLocks noChangeAspect="1" noChangeArrowheads="1"/>
          </p:cNvPicPr>
          <p:nvPr/>
        </p:nvPicPr>
        <p:blipFill>
          <a:blip r:embed="rId12" cstate="print">
            <a:extLst>
              <a:ext uri="{28A0092B-C50C-407E-A947-70E740481C1C}">
                <a14:useLocalDpi xmlns:a14="http://schemas.microsoft.com/office/drawing/2010/main"/>
              </a:ext>
            </a:extLst>
          </a:blip>
          <a:srcRect/>
          <a:stretch>
            <a:fillRect/>
          </a:stretch>
        </p:blipFill>
        <p:spPr bwMode="auto">
          <a:xfrm>
            <a:off x="7524750" y="438150"/>
            <a:ext cx="1184275" cy="387350"/>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424800" y="1234800"/>
            <a:ext cx="8280000" cy="82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bodyPr>
          <a:lstStyle/>
          <a:p>
            <a:pPr lvl="0"/>
            <a:r>
              <a:rPr lang="en-US" altLang="en-US" dirty="0" smtClean="0"/>
              <a:t>Click to edit Master title style</a:t>
            </a:r>
            <a:endParaRPr lang="en-GB" altLang="en-US" dirty="0" smtClean="0"/>
          </a:p>
        </p:txBody>
      </p:sp>
      <p:sp>
        <p:nvSpPr>
          <p:cNvPr id="1027" name="Rectangle 3"/>
          <p:cNvSpPr>
            <a:spLocks noGrp="1" noChangeArrowheads="1"/>
          </p:cNvSpPr>
          <p:nvPr>
            <p:ph type="body" idx="1"/>
          </p:nvPr>
        </p:nvSpPr>
        <p:spPr bwMode="auto">
          <a:xfrm>
            <a:off x="424800" y="2214000"/>
            <a:ext cx="8280000" cy="39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37" name="Rectangle 13"/>
          <p:cNvSpPr>
            <a:spLocks noGrp="1" noChangeArrowheads="1"/>
          </p:cNvSpPr>
          <p:nvPr>
            <p:ph type="sldNum" sz="quarter" idx="4"/>
          </p:nvPr>
        </p:nvSpPr>
        <p:spPr bwMode="auto">
          <a:xfrm>
            <a:off x="8028525" y="6237312"/>
            <a:ext cx="676275"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tx1"/>
                </a:solidFill>
                <a:latin typeface="+mn-lt"/>
              </a:defRPr>
            </a:lvl1pPr>
          </a:lstStyle>
          <a:p>
            <a:pPr fontAlgn="base">
              <a:spcBef>
                <a:spcPct val="0"/>
              </a:spcBef>
              <a:spcAft>
                <a:spcPct val="0"/>
              </a:spcAft>
            </a:pPr>
            <a:fld id="{44C01B32-D1A0-401C-8867-70456BBB1E87}" type="slidenum">
              <a:rPr lang="en-GB" altLang="en-US" smtClean="0">
                <a:solidFill>
                  <a:srgbClr val="50535A"/>
                </a:solidFill>
              </a:rPr>
              <a:pPr fontAlgn="base">
                <a:spcBef>
                  <a:spcPct val="0"/>
                </a:spcBef>
                <a:spcAft>
                  <a:spcPct val="0"/>
                </a:spcAft>
              </a:pPr>
              <a:t>‹#›</a:t>
            </a:fld>
            <a:endParaRPr lang="en-GB" altLang="en-US" dirty="0">
              <a:solidFill>
                <a:srgbClr val="50535A"/>
              </a:solidFill>
            </a:endParaRPr>
          </a:p>
        </p:txBody>
      </p:sp>
      <p:pic>
        <p:nvPicPr>
          <p:cNvPr id="1074" name="Picture 50" descr="Device-wine"/>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hidden">
          <a:xfrm>
            <a:off x="7524750" y="438150"/>
            <a:ext cx="1184275" cy="385763"/>
          </a:xfrm>
          <a:prstGeom prst="rect">
            <a:avLst/>
          </a:prstGeom>
          <a:solidFill>
            <a:schemeClr val="accent1"/>
          </a:solidFill>
        </p:spPr>
      </p:pic>
      <p:pic>
        <p:nvPicPr>
          <p:cNvPr id="1079" name="Picture 55" descr="Device-white"/>
          <p:cNvPicPr>
            <a:picLocks noChangeAspect="1" noChangeArrowheads="1"/>
          </p:cNvPicPr>
          <p:nvPr/>
        </p:nvPicPr>
        <p:blipFill>
          <a:blip r:embed="rId14" cstate="print">
            <a:extLst>
              <a:ext uri="{28A0092B-C50C-407E-A947-70E740481C1C}">
                <a14:useLocalDpi xmlns:a14="http://schemas.microsoft.com/office/drawing/2010/main"/>
              </a:ext>
            </a:extLst>
          </a:blip>
          <a:srcRect/>
          <a:stretch>
            <a:fillRect/>
          </a:stretch>
        </p:blipFill>
        <p:spPr bwMode="hidden">
          <a:xfrm>
            <a:off x="7524750" y="438150"/>
            <a:ext cx="1184275" cy="387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2"/>
          </p:nvPr>
        </p:nvSpPr>
        <p:spPr>
          <a:xfrm>
            <a:off x="424800" y="6237312"/>
            <a:ext cx="2133600" cy="252000"/>
          </a:xfrm>
          <a:prstGeom prst="rect">
            <a:avLst/>
          </a:prstGeom>
        </p:spPr>
        <p:txBody>
          <a:bodyPr vert="horz" lIns="0" tIns="0" rIns="0" bIns="0" rtlCol="0" anchor="t" anchorCtr="0"/>
          <a:lstStyle>
            <a:lvl1pPr algn="l">
              <a:defRPr sz="1200">
                <a:solidFill>
                  <a:schemeClr val="tx1"/>
                </a:solidFill>
                <a:latin typeface="+mn-lt"/>
              </a:defRPr>
            </a:lvl1pPr>
          </a:lstStyle>
          <a:p>
            <a:pPr fontAlgn="base">
              <a:spcBef>
                <a:spcPct val="0"/>
              </a:spcBef>
              <a:spcAft>
                <a:spcPct val="0"/>
              </a:spcAft>
            </a:pPr>
            <a:fld id="{A647E712-DA6E-4F6E-A108-F9245401A1D3}" type="datetime1">
              <a:rPr lang="en-GB" smtClean="0">
                <a:solidFill>
                  <a:srgbClr val="50535A"/>
                </a:solidFill>
              </a:rPr>
              <a:pPr fontAlgn="base">
                <a:spcBef>
                  <a:spcPct val="0"/>
                </a:spcBef>
                <a:spcAft>
                  <a:spcPct val="0"/>
                </a:spcAft>
              </a:pPr>
              <a:t>24/11/2015</a:t>
            </a:fld>
            <a:endParaRPr lang="en-GB" dirty="0">
              <a:solidFill>
                <a:srgbClr val="50535A"/>
              </a:solidFill>
            </a:endParaRPr>
          </a:p>
        </p:txBody>
      </p:sp>
      <p:sp>
        <p:nvSpPr>
          <p:cNvPr id="3" name="Footer Placeholder 2"/>
          <p:cNvSpPr>
            <a:spLocks noGrp="1"/>
          </p:cNvSpPr>
          <p:nvPr>
            <p:ph type="ftr" sz="quarter" idx="3"/>
          </p:nvPr>
        </p:nvSpPr>
        <p:spPr>
          <a:xfrm>
            <a:off x="3124200" y="6237312"/>
            <a:ext cx="2895600" cy="252000"/>
          </a:xfrm>
          <a:prstGeom prst="rect">
            <a:avLst/>
          </a:prstGeom>
        </p:spPr>
        <p:txBody>
          <a:bodyPr vert="horz" lIns="0" tIns="0" rIns="0" bIns="0" rtlCol="0" anchor="t" anchorCtr="0"/>
          <a:lstStyle>
            <a:lvl1pPr algn="ctr">
              <a:defRPr sz="1200">
                <a:solidFill>
                  <a:schemeClr val="tx1"/>
                </a:solidFill>
                <a:latin typeface="+mn-lt"/>
              </a:defRPr>
            </a:lvl1pPr>
          </a:lstStyle>
          <a:p>
            <a:pPr fontAlgn="base">
              <a:spcBef>
                <a:spcPct val="0"/>
              </a:spcBef>
              <a:spcAft>
                <a:spcPct val="0"/>
              </a:spcAft>
            </a:pPr>
            <a:endParaRPr lang="en-GB" dirty="0">
              <a:solidFill>
                <a:srgbClr val="50535A"/>
              </a:solidFill>
            </a:endParaRPr>
          </a:p>
        </p:txBody>
      </p:sp>
    </p:spTree>
    <p:extLst>
      <p:ext uri="{BB962C8B-B14F-4D97-AF65-F5344CB8AC3E}">
        <p14:creationId xmlns:p14="http://schemas.microsoft.com/office/powerpoint/2010/main" val="110653672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transition>
    <p:fade/>
  </p:transition>
  <p:timing>
    <p:tnLst>
      <p:par>
        <p:cTn id="1" dur="indefinite" restart="never" nodeType="tmRoot"/>
      </p:par>
    </p:tnLst>
  </p:timing>
  <p:hf hdr="0" ftr="0"/>
  <p:txStyles>
    <p:titleStyle>
      <a:lvl1pPr algn="l" rtl="0" eaLnBrk="1" fontAlgn="base" hangingPunct="1">
        <a:spcBef>
          <a:spcPct val="0"/>
        </a:spcBef>
        <a:spcAft>
          <a:spcPct val="0"/>
        </a:spcAft>
        <a:defRPr sz="4000" cap="all" baseline="0">
          <a:solidFill>
            <a:schemeClr val="accent1"/>
          </a:solidFill>
          <a:latin typeface="+mj-lt"/>
          <a:ea typeface="+mj-ea"/>
          <a:cs typeface="+mj-cs"/>
        </a:defRPr>
      </a:lvl1pPr>
      <a:lvl2pPr algn="l" rtl="0" eaLnBrk="1" fontAlgn="base" hangingPunct="1">
        <a:spcBef>
          <a:spcPct val="0"/>
        </a:spcBef>
        <a:spcAft>
          <a:spcPct val="0"/>
        </a:spcAft>
        <a:defRPr sz="3600">
          <a:solidFill>
            <a:schemeClr val="tx2"/>
          </a:solidFill>
          <a:latin typeface="Rdg Vesta" pitchFamily="2" charset="0"/>
        </a:defRPr>
      </a:lvl2pPr>
      <a:lvl3pPr algn="l" rtl="0" eaLnBrk="1" fontAlgn="base" hangingPunct="1">
        <a:spcBef>
          <a:spcPct val="0"/>
        </a:spcBef>
        <a:spcAft>
          <a:spcPct val="0"/>
        </a:spcAft>
        <a:defRPr sz="3600">
          <a:solidFill>
            <a:schemeClr val="tx2"/>
          </a:solidFill>
          <a:latin typeface="Rdg Vesta" pitchFamily="2" charset="0"/>
        </a:defRPr>
      </a:lvl3pPr>
      <a:lvl4pPr algn="l" rtl="0" eaLnBrk="1" fontAlgn="base" hangingPunct="1">
        <a:spcBef>
          <a:spcPct val="0"/>
        </a:spcBef>
        <a:spcAft>
          <a:spcPct val="0"/>
        </a:spcAft>
        <a:defRPr sz="3600">
          <a:solidFill>
            <a:schemeClr val="tx2"/>
          </a:solidFill>
          <a:latin typeface="Rdg Vesta" pitchFamily="2" charset="0"/>
        </a:defRPr>
      </a:lvl4pPr>
      <a:lvl5pPr algn="l" rtl="0" eaLnBrk="1" fontAlgn="base" hangingPunct="1">
        <a:spcBef>
          <a:spcPct val="0"/>
        </a:spcBef>
        <a:spcAft>
          <a:spcPct val="0"/>
        </a:spcAft>
        <a:defRPr sz="3600">
          <a:solidFill>
            <a:schemeClr val="tx2"/>
          </a:solidFill>
          <a:latin typeface="Rdg Vesta" pitchFamily="2" charset="0"/>
        </a:defRPr>
      </a:lvl5pPr>
      <a:lvl6pPr marL="457200" algn="l" rtl="0" eaLnBrk="1" fontAlgn="base" hangingPunct="1">
        <a:spcBef>
          <a:spcPct val="0"/>
        </a:spcBef>
        <a:spcAft>
          <a:spcPct val="0"/>
        </a:spcAft>
        <a:defRPr sz="3600">
          <a:solidFill>
            <a:schemeClr val="tx2"/>
          </a:solidFill>
          <a:latin typeface="Rdg Vesta" pitchFamily="2" charset="0"/>
        </a:defRPr>
      </a:lvl6pPr>
      <a:lvl7pPr marL="914400" algn="l" rtl="0" eaLnBrk="1" fontAlgn="base" hangingPunct="1">
        <a:spcBef>
          <a:spcPct val="0"/>
        </a:spcBef>
        <a:spcAft>
          <a:spcPct val="0"/>
        </a:spcAft>
        <a:defRPr sz="3600">
          <a:solidFill>
            <a:schemeClr val="tx2"/>
          </a:solidFill>
          <a:latin typeface="Rdg Vesta" pitchFamily="2" charset="0"/>
        </a:defRPr>
      </a:lvl7pPr>
      <a:lvl8pPr marL="1371600" algn="l" rtl="0" eaLnBrk="1" fontAlgn="base" hangingPunct="1">
        <a:spcBef>
          <a:spcPct val="0"/>
        </a:spcBef>
        <a:spcAft>
          <a:spcPct val="0"/>
        </a:spcAft>
        <a:defRPr sz="3600">
          <a:solidFill>
            <a:schemeClr val="tx2"/>
          </a:solidFill>
          <a:latin typeface="Rdg Vesta" pitchFamily="2" charset="0"/>
        </a:defRPr>
      </a:lvl8pPr>
      <a:lvl9pPr marL="1828800" algn="l" rtl="0" eaLnBrk="1" fontAlgn="base" hangingPunct="1">
        <a:spcBef>
          <a:spcPct val="0"/>
        </a:spcBef>
        <a:spcAft>
          <a:spcPct val="0"/>
        </a:spcAft>
        <a:defRPr sz="3600">
          <a:solidFill>
            <a:schemeClr val="tx2"/>
          </a:solidFill>
          <a:latin typeface="Rdg Vesta" pitchFamily="2" charset="0"/>
        </a:defRPr>
      </a:lvl9pPr>
    </p:titleStyle>
    <p:bodyStyle>
      <a:lvl1pPr marL="180000" marR="0" indent="-180000" algn="l" defTabSz="914400" rtl="0" eaLnBrk="1" fontAlgn="base" latinLnBrk="0" hangingPunct="1">
        <a:lnSpc>
          <a:spcPct val="100000"/>
        </a:lnSpc>
        <a:spcBef>
          <a:spcPct val="20000"/>
        </a:spcBef>
        <a:spcAft>
          <a:spcPct val="0"/>
        </a:spcAft>
        <a:buClr>
          <a:schemeClr val="accent1"/>
        </a:buClr>
        <a:buSzTx/>
        <a:buFont typeface="Arial" charset="0"/>
        <a:buChar char="•"/>
        <a:tabLst/>
        <a:defRPr sz="2000" baseline="0">
          <a:solidFill>
            <a:schemeClr val="tx2"/>
          </a:solidFill>
          <a:latin typeface="+mn-lt"/>
          <a:ea typeface="+mn-ea"/>
          <a:cs typeface="+mn-cs"/>
        </a:defRPr>
      </a:lvl1pPr>
      <a:lvl2pPr marL="540000" marR="0" indent="-180000" algn="l" defTabSz="914400" rtl="0" eaLnBrk="1" fontAlgn="base" latinLnBrk="0" hangingPunct="1">
        <a:lnSpc>
          <a:spcPct val="100000"/>
        </a:lnSpc>
        <a:spcBef>
          <a:spcPct val="20000"/>
        </a:spcBef>
        <a:spcAft>
          <a:spcPct val="0"/>
        </a:spcAft>
        <a:buClr>
          <a:srgbClr val="63656A"/>
        </a:buClr>
        <a:buSzTx/>
        <a:buFont typeface="Effra" panose="020B0603020203020204" pitchFamily="34" charset="0"/>
        <a:buChar char="•"/>
        <a:tabLst/>
        <a:defRPr sz="2000" baseline="0">
          <a:solidFill>
            <a:schemeClr val="tx2"/>
          </a:solidFill>
          <a:latin typeface="+mn-lt"/>
        </a:defRPr>
      </a:lvl2pPr>
      <a:lvl3pPr marL="90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000" baseline="0">
          <a:solidFill>
            <a:schemeClr val="tx2"/>
          </a:solidFill>
          <a:latin typeface="+mn-lt"/>
        </a:defRPr>
      </a:lvl3pPr>
      <a:lvl4pPr marL="126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gt;"/>
        <a:tabLst/>
        <a:defRPr sz="2000" baseline="0">
          <a:solidFill>
            <a:schemeClr val="tx2"/>
          </a:solidFill>
          <a:latin typeface="+mn-lt"/>
        </a:defRPr>
      </a:lvl4pPr>
      <a:lvl5pPr marL="162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000" baseline="0">
          <a:solidFill>
            <a:schemeClr val="tx2"/>
          </a:solidFill>
          <a:latin typeface="+mn-lt"/>
        </a:defRPr>
      </a:lvl5pPr>
      <a:lvl6pPr marL="2514600" indent="-228600" algn="l" rtl="0" eaLnBrk="1" fontAlgn="base" hangingPunct="1">
        <a:lnSpc>
          <a:spcPct val="110000"/>
        </a:lnSpc>
        <a:spcBef>
          <a:spcPct val="10000"/>
        </a:spcBef>
        <a:spcAft>
          <a:spcPct val="0"/>
        </a:spcAft>
        <a:buClr>
          <a:schemeClr val="tx2"/>
        </a:buClr>
        <a:buFont typeface="Rdg Vesta" pitchFamily="2" charset="0"/>
        <a:buChar char="»"/>
        <a:defRPr sz="2000">
          <a:solidFill>
            <a:schemeClr val="tx1"/>
          </a:solidFill>
          <a:latin typeface="+mn-lt"/>
        </a:defRPr>
      </a:lvl6pPr>
      <a:lvl7pPr marL="2971800" indent="-228600" algn="l" rtl="0" eaLnBrk="1" fontAlgn="base" hangingPunct="1">
        <a:lnSpc>
          <a:spcPct val="110000"/>
        </a:lnSpc>
        <a:spcBef>
          <a:spcPct val="10000"/>
        </a:spcBef>
        <a:spcAft>
          <a:spcPct val="0"/>
        </a:spcAft>
        <a:buClr>
          <a:schemeClr val="tx2"/>
        </a:buClr>
        <a:buFont typeface="Rdg Vesta" pitchFamily="2" charset="0"/>
        <a:buChar char="»"/>
        <a:defRPr sz="2000">
          <a:solidFill>
            <a:schemeClr val="tx1"/>
          </a:solidFill>
          <a:latin typeface="+mn-lt"/>
        </a:defRPr>
      </a:lvl7pPr>
      <a:lvl8pPr marL="3429000" indent="-228600" algn="l" rtl="0" eaLnBrk="1" fontAlgn="base" hangingPunct="1">
        <a:lnSpc>
          <a:spcPct val="110000"/>
        </a:lnSpc>
        <a:spcBef>
          <a:spcPct val="10000"/>
        </a:spcBef>
        <a:spcAft>
          <a:spcPct val="0"/>
        </a:spcAft>
        <a:buClr>
          <a:schemeClr val="tx2"/>
        </a:buClr>
        <a:buFont typeface="Rdg Vesta" pitchFamily="2" charset="0"/>
        <a:buChar char="»"/>
        <a:defRPr sz="2000">
          <a:solidFill>
            <a:schemeClr val="tx1"/>
          </a:solidFill>
          <a:latin typeface="+mn-lt"/>
        </a:defRPr>
      </a:lvl8pPr>
      <a:lvl9pPr marL="3886200" indent="-228600" algn="l" rtl="0" eaLnBrk="1" fontAlgn="base" hangingPunct="1">
        <a:lnSpc>
          <a:spcPct val="110000"/>
        </a:lnSpc>
        <a:spcBef>
          <a:spcPct val="10000"/>
        </a:spcBef>
        <a:spcAft>
          <a:spcPct val="0"/>
        </a:spcAft>
        <a:buClr>
          <a:schemeClr val="tx2"/>
        </a:buClr>
        <a:buFont typeface="Rdg Vesta" pitchFamily="2"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commons.wikimedia.org/wiki/File:Kompas_Sofia.JP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24800" y="4653136"/>
            <a:ext cx="7920038" cy="1512168"/>
          </a:xfrm>
        </p:spPr>
        <p:txBody>
          <a:bodyPr/>
          <a:lstStyle/>
          <a:p>
            <a:r>
              <a:rPr lang="en-GB" sz="2800" b="1" dirty="0" smtClean="0"/>
              <a:t>Using Blackboard to support your learning</a:t>
            </a:r>
          </a:p>
        </p:txBody>
      </p:sp>
      <p:sp>
        <p:nvSpPr>
          <p:cNvPr id="4" name="Slide Number Placeholder 3"/>
          <p:cNvSpPr>
            <a:spLocks noGrp="1"/>
          </p:cNvSpPr>
          <p:nvPr>
            <p:ph type="sldNum" sz="quarter" idx="4"/>
          </p:nvPr>
        </p:nvSpPr>
        <p:spPr/>
        <p:txBody>
          <a:bodyPr/>
          <a:lstStyle/>
          <a:p>
            <a:fld id="{44C01B32-D1A0-401C-8867-70456BBB1E87}" type="slidenum">
              <a:rPr lang="en-GB" altLang="en-US" smtClean="0">
                <a:solidFill>
                  <a:srgbClr val="FFFFFF"/>
                </a:solidFill>
              </a:rPr>
              <a:pPr/>
              <a:t>1</a:t>
            </a:fld>
            <a:endParaRPr lang="en-GB" altLang="en-US" dirty="0">
              <a:solidFill>
                <a:srgbClr val="FFFFFF"/>
              </a:solidFill>
            </a:endParaRPr>
          </a:p>
        </p:txBody>
      </p:sp>
      <p:sp>
        <p:nvSpPr>
          <p:cNvPr id="5" name="Title 4"/>
          <p:cNvSpPr>
            <a:spLocks noGrp="1"/>
          </p:cNvSpPr>
          <p:nvPr>
            <p:ph type="ctrTitle"/>
          </p:nvPr>
        </p:nvSpPr>
        <p:spPr/>
        <p:txBody>
          <a:bodyPr/>
          <a:lstStyle/>
          <a:p>
            <a:r>
              <a:rPr lang="en-GB" dirty="0" smtClean="0"/>
              <a:t> </a:t>
            </a:r>
            <a:r>
              <a:rPr lang="en-GB" dirty="0"/>
              <a:t>[</a:t>
            </a:r>
            <a:r>
              <a:rPr lang="en-GB" dirty="0" smtClean="0"/>
              <a:t>insert Module title here]</a:t>
            </a:r>
            <a:endParaRPr lang="en-GB" dirty="0"/>
          </a:p>
        </p:txBody>
      </p:sp>
      <p:sp>
        <p:nvSpPr>
          <p:cNvPr id="6" name="Text Placeholder 5"/>
          <p:cNvSpPr>
            <a:spLocks noGrp="1"/>
          </p:cNvSpPr>
          <p:nvPr>
            <p:ph type="body" sz="quarter" idx="13"/>
          </p:nvPr>
        </p:nvSpPr>
        <p:spPr>
          <a:xfrm>
            <a:off x="417512" y="0"/>
            <a:ext cx="2858344" cy="651662"/>
          </a:xfrm>
        </p:spPr>
        <p:txBody>
          <a:bodyPr/>
          <a:lstStyle/>
          <a:p>
            <a:endParaRPr lang="en-GB" dirty="0"/>
          </a:p>
        </p:txBody>
      </p:sp>
      <p:pic>
        <p:nvPicPr>
          <p:cNvPr id="7" name="Picture 3" descr="C:\Users\hs909164\Downloads\12752.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028950" y="2281063"/>
            <a:ext cx="3203848" cy="231764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0" y="2281063"/>
            <a:ext cx="3028950" cy="23176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6"/>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934074" y="2281063"/>
            <a:ext cx="3209925" cy="23176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ate Placeholder 1"/>
          <p:cNvSpPr>
            <a:spLocks noGrp="1"/>
          </p:cNvSpPr>
          <p:nvPr>
            <p:ph type="dt" sz="half" idx="2"/>
          </p:nvPr>
        </p:nvSpPr>
        <p:spPr/>
        <p:txBody>
          <a:bodyPr/>
          <a:lstStyle/>
          <a:p>
            <a:fld id="{E88FB638-DFCD-4F54-9D2B-976748869181}" type="datetime1">
              <a:rPr lang="en-GB" smtClean="0">
                <a:solidFill>
                  <a:srgbClr val="FFFFFF"/>
                </a:solidFill>
              </a:rPr>
              <a:pPr/>
              <a:t>24/11/2015</a:t>
            </a:fld>
            <a:endParaRPr lang="en-GB" dirty="0">
              <a:solidFill>
                <a:srgbClr val="FFFFFF"/>
              </a:solidFill>
            </a:endParaRPr>
          </a:p>
        </p:txBody>
      </p:sp>
    </p:spTree>
    <p:extLst>
      <p:ext uri="{BB962C8B-B14F-4D97-AF65-F5344CB8AC3E}">
        <p14:creationId xmlns:p14="http://schemas.microsoft.com/office/powerpoint/2010/main" val="3259600501"/>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980728"/>
            <a:ext cx="8280000" cy="828000"/>
          </a:xfrm>
        </p:spPr>
        <p:txBody>
          <a:bodyPr/>
          <a:lstStyle/>
          <a:p>
            <a:r>
              <a:rPr lang="en-GB" dirty="0" smtClean="0"/>
              <a:t>Submitting your assignment</a:t>
            </a:r>
            <a:endParaRPr lang="en-GB" dirty="0"/>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solidFill>
                  <a:srgbClr val="50535A"/>
                </a:solidFill>
              </a:rPr>
              <a:pPr/>
              <a:t>10</a:t>
            </a:fld>
            <a:endParaRPr lang="en-GB" altLang="en-US">
              <a:solidFill>
                <a:srgbClr val="50535A"/>
              </a:solidFill>
            </a:endParaRPr>
          </a:p>
        </p:txBody>
      </p:sp>
      <p:pic>
        <p:nvPicPr>
          <p:cNvPr id="5" name="Picture 2" descr="T:\CQSD-All\TECHNOLOGY ENHANCED LEARNING\MARKETING &amp; COMMS\Image Library\Logos\Tii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32656"/>
            <a:ext cx="762001" cy="519113"/>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621468" y="2214563"/>
            <a:ext cx="7886776" cy="395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052736"/>
            <a:ext cx="8280000" cy="828000"/>
          </a:xfrm>
        </p:spPr>
        <p:txBody>
          <a:bodyPr/>
          <a:lstStyle/>
          <a:p>
            <a:r>
              <a:rPr lang="en-GB" dirty="0" smtClean="0"/>
              <a:t>name and title</a:t>
            </a:r>
            <a:endParaRPr lang="en-GB" dirty="0"/>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solidFill>
                  <a:srgbClr val="50535A"/>
                </a:solidFill>
              </a:rPr>
              <a:pPr/>
              <a:t>11</a:t>
            </a:fld>
            <a:endParaRPr lang="en-GB" altLang="en-US">
              <a:solidFill>
                <a:srgbClr val="50535A"/>
              </a:solidFill>
            </a:endParaRPr>
          </a:p>
        </p:txBody>
      </p:sp>
      <p:pic>
        <p:nvPicPr>
          <p:cNvPr id="6" name="Content Placeholder 4"/>
          <p:cNvPicPr>
            <a:picLocks noGrp="1"/>
          </p:cNvPicPr>
          <p:nvPr>
            <p:ph idx="1"/>
          </p:nvPr>
        </p:nvPicPr>
        <p:blipFill>
          <a:blip r:embed="rId3" cstate="print"/>
          <a:stretch>
            <a:fillRect/>
          </a:stretch>
        </p:blipFill>
        <p:spPr bwMode="auto">
          <a:xfrm>
            <a:off x="550570" y="2441794"/>
            <a:ext cx="7765846" cy="3504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T:\CQSD-All\TECHNOLOGY ENHANCED LEARNING\MARKETING &amp; COMMS\Image Library\Logos\Tii 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332656"/>
            <a:ext cx="762001" cy="5191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052736"/>
            <a:ext cx="8280000" cy="828000"/>
          </a:xfrm>
        </p:spPr>
        <p:txBody>
          <a:bodyPr/>
          <a:lstStyle/>
          <a:p>
            <a:r>
              <a:rPr lang="en-GB" dirty="0" smtClean="0"/>
              <a:t>Uploading your file</a:t>
            </a:r>
            <a:endParaRPr lang="en-GB" dirty="0"/>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solidFill>
                  <a:srgbClr val="50535A"/>
                </a:solidFill>
              </a:rPr>
              <a:pPr/>
              <a:t>12</a:t>
            </a:fld>
            <a:endParaRPr lang="en-GB" altLang="en-US">
              <a:solidFill>
                <a:srgbClr val="50535A"/>
              </a:solidFill>
            </a:endParaRPr>
          </a:p>
        </p:txBody>
      </p:sp>
      <p:pic>
        <p:nvPicPr>
          <p:cNvPr id="6" name="Content Placeholder 4"/>
          <p:cNvPicPr>
            <a:picLocks noGrp="1"/>
          </p:cNvPicPr>
          <p:nvPr>
            <p:ph idx="1"/>
          </p:nvPr>
        </p:nvPicPr>
        <p:blipFill>
          <a:blip r:embed="rId3" cstate="print"/>
          <a:stretch>
            <a:fillRect/>
          </a:stretch>
        </p:blipFill>
        <p:spPr>
          <a:xfrm>
            <a:off x="1013521" y="2060848"/>
            <a:ext cx="7216706" cy="3959225"/>
          </a:xfrm>
          <a:prstGeom prst="rect">
            <a:avLst/>
          </a:prstGeom>
        </p:spPr>
      </p:pic>
      <p:pic>
        <p:nvPicPr>
          <p:cNvPr id="7" name="Content Placeholder 4"/>
          <p:cNvPicPr>
            <a:picLocks/>
          </p:cNvPicPr>
          <p:nvPr/>
        </p:nvPicPr>
        <p:blipFill>
          <a:blip r:embed="rId4" cstate="print"/>
          <a:stretch>
            <a:fillRect/>
          </a:stretch>
        </p:blipFill>
        <p:spPr bwMode="auto">
          <a:xfrm>
            <a:off x="3923928" y="4005064"/>
            <a:ext cx="4965798" cy="2582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descr="T:\CQSD-All\TECHNOLOGY ENHANCED LEARNING\MARKETING &amp; COMMS\Image Library\Logos\Tii log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332656"/>
            <a:ext cx="762001" cy="5191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052736"/>
            <a:ext cx="8280000" cy="828000"/>
          </a:xfrm>
        </p:spPr>
        <p:txBody>
          <a:bodyPr/>
          <a:lstStyle/>
          <a:p>
            <a:r>
              <a:rPr lang="en-GB" dirty="0" smtClean="0"/>
              <a:t>Uploading your file</a:t>
            </a:r>
            <a:endParaRPr lang="en-GB" dirty="0"/>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solidFill>
                  <a:srgbClr val="50535A"/>
                </a:solidFill>
              </a:rPr>
              <a:pPr/>
              <a:t>13</a:t>
            </a:fld>
            <a:endParaRPr lang="en-GB" altLang="en-US">
              <a:solidFill>
                <a:srgbClr val="50535A"/>
              </a:solidFill>
            </a:endParaRPr>
          </a:p>
        </p:txBody>
      </p:sp>
      <p:pic>
        <p:nvPicPr>
          <p:cNvPr id="6" name="Content Placeholder 5"/>
          <p:cNvPicPr>
            <a:picLocks noGrp="1"/>
          </p:cNvPicPr>
          <p:nvPr>
            <p:ph idx="1"/>
          </p:nvPr>
        </p:nvPicPr>
        <p:blipFill>
          <a:blip r:embed="rId3" cstate="print"/>
          <a:stretch>
            <a:fillRect/>
          </a:stretch>
        </p:blipFill>
        <p:spPr>
          <a:xfrm>
            <a:off x="2025594" y="2214563"/>
            <a:ext cx="5078524" cy="3959225"/>
          </a:xfrm>
          <a:prstGeom prst="rect">
            <a:avLst/>
          </a:prstGeom>
        </p:spPr>
      </p:pic>
      <p:pic>
        <p:nvPicPr>
          <p:cNvPr id="5" name="Picture 2" descr="T:\CQSD-All\TECHNOLOGY ENHANCED LEARNING\MARKETING &amp; COMMS\Image Library\Logos\Tii 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332656"/>
            <a:ext cx="762001" cy="5191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992" y="1052736"/>
            <a:ext cx="8280000" cy="828000"/>
          </a:xfrm>
        </p:spPr>
        <p:txBody>
          <a:bodyPr/>
          <a:lstStyle/>
          <a:p>
            <a:r>
              <a:rPr lang="en-GB" dirty="0" smtClean="0"/>
              <a:t>Confirming the correct file</a:t>
            </a:r>
            <a:endParaRPr lang="en-GB" dirty="0"/>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solidFill>
                  <a:srgbClr val="50535A"/>
                </a:solidFill>
              </a:rPr>
              <a:pPr/>
              <a:t>14</a:t>
            </a:fld>
            <a:endParaRPr lang="en-GB" altLang="en-US">
              <a:solidFill>
                <a:srgbClr val="50535A"/>
              </a:solidFill>
            </a:endParaRPr>
          </a:p>
        </p:txBody>
      </p:sp>
      <p:pic>
        <p:nvPicPr>
          <p:cNvPr id="7" name="Picture 2" descr="T:\CQSD-All\TECHNOLOGY ENHANCED LEARNING\MARKETING &amp; COMMS\Image Library\Logos\Tii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32656"/>
            <a:ext cx="762001" cy="519113"/>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2132855"/>
            <a:ext cx="5107962" cy="27169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88725" y="2624650"/>
            <a:ext cx="4508301" cy="40447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How do I know my assignment </a:t>
            </a:r>
            <a:br>
              <a:rPr lang="en-GB" sz="3200" dirty="0" smtClean="0"/>
            </a:br>
            <a:r>
              <a:rPr lang="en-GB" sz="3200" dirty="0" smtClean="0"/>
              <a:t>has been submitted?</a:t>
            </a:r>
            <a:endParaRPr lang="en-GB" sz="3200" dirty="0"/>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solidFill>
                  <a:srgbClr val="50535A"/>
                </a:solidFill>
              </a:rPr>
              <a:pPr/>
              <a:t>15</a:t>
            </a:fld>
            <a:endParaRPr lang="en-GB" altLang="en-US">
              <a:solidFill>
                <a:srgbClr val="50535A"/>
              </a:solidFill>
            </a:endParaRPr>
          </a:p>
        </p:txBody>
      </p:sp>
      <p:sp>
        <p:nvSpPr>
          <p:cNvPr id="5" name="Right Arrow 4"/>
          <p:cNvSpPr/>
          <p:nvPr/>
        </p:nvSpPr>
        <p:spPr bwMode="auto">
          <a:xfrm>
            <a:off x="467544" y="2708919"/>
            <a:ext cx="1512168" cy="805194"/>
          </a:xfrm>
          <a:prstGeom prst="rightArrow">
            <a:avLst/>
          </a:prstGeom>
          <a:ln/>
          <a:extLst/>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GB" sz="1200" b="1" dirty="0">
                <a:solidFill>
                  <a:schemeClr val="tx2"/>
                </a:solidFill>
              </a:rPr>
              <a:t>D</a:t>
            </a:r>
            <a:r>
              <a:rPr lang="en-GB" sz="1200" b="1" dirty="0" smtClean="0">
                <a:solidFill>
                  <a:schemeClr val="tx2"/>
                </a:solidFill>
              </a:rPr>
              <a:t>igital receipt</a:t>
            </a:r>
            <a:endParaRPr kumimoji="0" lang="en-GB" sz="1200" b="1" i="0" u="none" strike="noStrike" cap="none" normalizeH="0" baseline="0" dirty="0" smtClean="0">
              <a:ln>
                <a:solidFill>
                  <a:schemeClr val="tx2"/>
                </a:solidFill>
              </a:ln>
              <a:solidFill>
                <a:schemeClr val="tx2"/>
              </a:solidFill>
              <a:effectLst/>
            </a:endParaRPr>
          </a:p>
        </p:txBody>
      </p:sp>
      <p:sp>
        <p:nvSpPr>
          <p:cNvPr id="10" name="TextBox 9"/>
          <p:cNvSpPr txBox="1"/>
          <p:nvPr/>
        </p:nvSpPr>
        <p:spPr>
          <a:xfrm>
            <a:off x="827584" y="3514113"/>
            <a:ext cx="678391" cy="1107996"/>
          </a:xfrm>
          <a:prstGeom prst="rect">
            <a:avLst/>
          </a:prstGeom>
          <a:noFill/>
        </p:spPr>
        <p:txBody>
          <a:bodyPr wrap="none" rtlCol="0">
            <a:spAutoFit/>
          </a:bodyPr>
          <a:lstStyle/>
          <a:p>
            <a:r>
              <a:rPr lang="en-GB" sz="6600" dirty="0">
                <a:solidFill>
                  <a:schemeClr val="accent1"/>
                </a:solidFill>
              </a:rPr>
              <a:t>+</a:t>
            </a:r>
            <a:endParaRPr lang="en-GB" sz="6600" dirty="0" smtClean="0">
              <a:solidFill>
                <a:schemeClr val="accent1"/>
              </a:solidFill>
            </a:endParaRPr>
          </a:p>
        </p:txBody>
      </p:sp>
      <p:sp>
        <p:nvSpPr>
          <p:cNvPr id="11" name="Rounded Rectangle 10"/>
          <p:cNvSpPr/>
          <p:nvPr/>
        </p:nvSpPr>
        <p:spPr bwMode="auto">
          <a:xfrm>
            <a:off x="323528" y="4941168"/>
            <a:ext cx="1656184" cy="936104"/>
          </a:xfrm>
          <a:prstGeom prst="roundRect">
            <a:avLst/>
          </a:prstGeom>
          <a:solidFill>
            <a:schemeClr val="bg1"/>
          </a:solidFill>
          <a:ln w="38100">
            <a:solidFill>
              <a:schemeClr val="accent1"/>
            </a:solid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base">
              <a:spcBef>
                <a:spcPct val="0"/>
              </a:spcBef>
              <a:spcAft>
                <a:spcPct val="0"/>
              </a:spcAft>
            </a:pPr>
            <a:r>
              <a:rPr lang="en-GB" sz="1200" b="1" dirty="0" smtClean="0">
                <a:solidFill>
                  <a:schemeClr val="tx2"/>
                </a:solidFill>
              </a:rPr>
              <a:t>Separate confirmation email to your University email account</a:t>
            </a:r>
            <a:endParaRPr kumimoji="0" lang="en-GB" sz="1200" b="1" i="0" u="none" strike="noStrike" cap="none" normalizeH="0" baseline="0" dirty="0" smtClean="0">
              <a:ln>
                <a:noFill/>
              </a:ln>
              <a:solidFill>
                <a:schemeClr val="bg1"/>
              </a:solidFill>
              <a:effectLst/>
            </a:endParaRPr>
          </a:p>
        </p:txBody>
      </p:sp>
      <p:pic>
        <p:nvPicPr>
          <p:cNvPr id="12" name="Picture 2" descr="T:\CQSD-All\TECHNOLOGY ENHANCED LEARNING\MARKETING &amp; COMMS\Image Library\Logos\Tii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32656"/>
            <a:ext cx="762001" cy="51911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123728" y="2204864"/>
            <a:ext cx="6442398" cy="4051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9294245"/>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851769"/>
            <a:ext cx="8280000" cy="828000"/>
          </a:xfrm>
        </p:spPr>
        <p:txBody>
          <a:bodyPr/>
          <a:lstStyle/>
          <a:p>
            <a:r>
              <a:rPr lang="en-GB" dirty="0" smtClean="0"/>
              <a:t>Remember:</a:t>
            </a:r>
            <a:endParaRPr lang="en-GB" dirty="0"/>
          </a:p>
        </p:txBody>
      </p:sp>
      <p:sp>
        <p:nvSpPr>
          <p:cNvPr id="3" name="Content Placeholder 2"/>
          <p:cNvSpPr>
            <a:spLocks noGrp="1"/>
          </p:cNvSpPr>
          <p:nvPr>
            <p:ph idx="1"/>
          </p:nvPr>
        </p:nvSpPr>
        <p:spPr>
          <a:xfrm>
            <a:off x="395536" y="1988840"/>
            <a:ext cx="8280000" cy="3960000"/>
          </a:xfrm>
        </p:spPr>
        <p:txBody>
          <a:bodyPr/>
          <a:lstStyle/>
          <a:p>
            <a:pPr>
              <a:spcBef>
                <a:spcPts val="600"/>
              </a:spcBef>
              <a:spcAft>
                <a:spcPts val="600"/>
              </a:spcAft>
            </a:pPr>
            <a:r>
              <a:rPr lang="en-GB" dirty="0" smtClean="0"/>
              <a:t>Read </a:t>
            </a:r>
            <a:r>
              <a:rPr lang="en-GB" dirty="0"/>
              <a:t>and follow the assignment instructions carefully</a:t>
            </a:r>
          </a:p>
          <a:p>
            <a:pPr>
              <a:spcBef>
                <a:spcPts val="600"/>
              </a:spcBef>
              <a:spcAft>
                <a:spcPts val="600"/>
              </a:spcAft>
            </a:pPr>
            <a:r>
              <a:rPr lang="en-GB" dirty="0"/>
              <a:t>Ensure you submit Word, PowerPoint, Excel and PDF file formats</a:t>
            </a:r>
          </a:p>
          <a:p>
            <a:pPr>
              <a:spcBef>
                <a:spcPts val="600"/>
              </a:spcBef>
              <a:spcAft>
                <a:spcPts val="600"/>
              </a:spcAft>
            </a:pPr>
            <a:r>
              <a:rPr lang="en-GB" dirty="0"/>
              <a:t>Name your file correctly </a:t>
            </a:r>
            <a:r>
              <a:rPr lang="en-GB" dirty="0" smtClean="0"/>
              <a:t>according </a:t>
            </a:r>
            <a:r>
              <a:rPr lang="en-GB" dirty="0"/>
              <a:t>to your school/department’s </a:t>
            </a:r>
            <a:r>
              <a:rPr lang="en-GB" dirty="0" smtClean="0"/>
              <a:t>file naming </a:t>
            </a:r>
            <a:r>
              <a:rPr lang="en-GB" dirty="0"/>
              <a:t>conventions</a:t>
            </a:r>
          </a:p>
          <a:p>
            <a:pPr>
              <a:spcBef>
                <a:spcPts val="600"/>
              </a:spcBef>
              <a:spcAft>
                <a:spcPts val="600"/>
              </a:spcAft>
            </a:pPr>
            <a:r>
              <a:rPr lang="en-GB" dirty="0"/>
              <a:t>Avoid long </a:t>
            </a:r>
            <a:r>
              <a:rPr lang="en-GB" dirty="0" smtClean="0"/>
              <a:t>file names </a:t>
            </a:r>
            <a:r>
              <a:rPr lang="en-GB" dirty="0"/>
              <a:t>and non-standard characters in the file name such as extra full stops, %, etc</a:t>
            </a:r>
            <a:r>
              <a:rPr lang="en-GB" dirty="0" smtClean="0"/>
              <a:t>.</a:t>
            </a:r>
          </a:p>
          <a:p>
            <a:pPr>
              <a:spcBef>
                <a:spcPts val="600"/>
              </a:spcBef>
              <a:spcAft>
                <a:spcPts val="600"/>
              </a:spcAft>
            </a:pPr>
            <a:r>
              <a:rPr lang="en-GB" dirty="0"/>
              <a:t>Check you’re submitting the correct file before completing </a:t>
            </a:r>
            <a:r>
              <a:rPr lang="en-GB" dirty="0" smtClean="0"/>
              <a:t>submission</a:t>
            </a:r>
            <a:endParaRPr lang="en-GB" dirty="0"/>
          </a:p>
          <a:p>
            <a:pPr>
              <a:spcBef>
                <a:spcPts val="600"/>
              </a:spcBef>
              <a:spcAft>
                <a:spcPts val="600"/>
              </a:spcAft>
            </a:pPr>
            <a:r>
              <a:rPr lang="en-GB" dirty="0" smtClean="0"/>
              <a:t>Most </a:t>
            </a:r>
            <a:r>
              <a:rPr lang="en-GB" dirty="0"/>
              <a:t>written work is marked anonymously, so please do not include your name anywhere in your work, or in the filename</a:t>
            </a:r>
          </a:p>
          <a:p>
            <a:pPr>
              <a:spcBef>
                <a:spcPts val="600"/>
              </a:spcBef>
              <a:spcAft>
                <a:spcPts val="600"/>
              </a:spcAft>
            </a:pPr>
            <a:r>
              <a:rPr lang="en-GB" dirty="0"/>
              <a:t>Further </a:t>
            </a:r>
            <a:r>
              <a:rPr lang="en-GB" dirty="0" smtClean="0"/>
              <a:t>help</a:t>
            </a:r>
            <a:r>
              <a:rPr lang="en-GB" dirty="0"/>
              <a:t> can be found on the </a:t>
            </a:r>
            <a:r>
              <a:rPr lang="en-GB" b="1" dirty="0" smtClean="0"/>
              <a:t>Support for students </a:t>
            </a:r>
            <a:r>
              <a:rPr lang="en-GB" dirty="0" smtClean="0"/>
              <a:t>tab</a:t>
            </a:r>
            <a:endParaRPr lang="en-GB" dirty="0"/>
          </a:p>
          <a:p>
            <a:pPr marL="0" indent="0">
              <a:buNone/>
            </a:pPr>
            <a:endParaRPr lang="en-GB" dirty="0" smtClean="0"/>
          </a:p>
          <a:p>
            <a:endParaRPr lang="en-GB" dirty="0" smtClean="0"/>
          </a:p>
          <a:p>
            <a:endParaRPr lang="en-GB" dirty="0" smtClean="0"/>
          </a:p>
          <a:p>
            <a:endParaRPr lang="en-GB" dirty="0" smtClean="0"/>
          </a:p>
          <a:p>
            <a:pPr marL="0" indent="0">
              <a:buNone/>
            </a:pPr>
            <a:endParaRPr lang="en-GB" dirty="0"/>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solidFill>
                  <a:srgbClr val="50535A"/>
                </a:solidFill>
              </a:rPr>
              <a:pPr/>
              <a:t>16</a:t>
            </a:fld>
            <a:endParaRPr lang="en-GB" altLang="en-US">
              <a:solidFill>
                <a:srgbClr val="50535A"/>
              </a:solidFill>
            </a:endParaRPr>
          </a:p>
        </p:txBody>
      </p:sp>
      <p:pic>
        <p:nvPicPr>
          <p:cNvPr id="5" name="Picture 2" descr="T:\CQSD-All\TECHNOLOGY ENHANCED LEARNING\MARKETING &amp; COMMS\Image Library\Logos\Tii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32656"/>
            <a:ext cx="762001" cy="519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4179077"/>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t>Submitting assignments online </a:t>
            </a:r>
            <a:br>
              <a:rPr lang="en-GB" sz="3600" dirty="0" smtClean="0"/>
            </a:br>
            <a:r>
              <a:rPr lang="en-GB" sz="3600" dirty="0" smtClean="0"/>
              <a:t>(BLACKBOARD)</a:t>
            </a:r>
            <a:endParaRPr lang="en-GB" sz="3600" dirty="0"/>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solidFill>
                  <a:srgbClr val="50535A"/>
                </a:solidFill>
              </a:rPr>
              <a:pPr/>
              <a:t>17</a:t>
            </a:fld>
            <a:endParaRPr lang="en-GB" altLang="en-US">
              <a:solidFill>
                <a:srgbClr val="50535A"/>
              </a:solidFill>
            </a:endParaRPr>
          </a:p>
        </p:txBody>
      </p:sp>
      <p:cxnSp>
        <p:nvCxnSpPr>
          <p:cNvPr id="8" name="Straight Arrow Connector 7"/>
          <p:cNvCxnSpPr/>
          <p:nvPr/>
        </p:nvCxnSpPr>
        <p:spPr bwMode="auto">
          <a:xfrm>
            <a:off x="1835696" y="4325277"/>
            <a:ext cx="792088" cy="0"/>
          </a:xfrm>
          <a:prstGeom prst="straightConnector1">
            <a:avLst/>
          </a:prstGeom>
          <a:noFill/>
          <a:ln w="38100" cap="flat" cmpd="sng" algn="ctr">
            <a:solidFill>
              <a:schemeClr val="accent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pic>
        <p:nvPicPr>
          <p:cNvPr id="4098" name="Picture 2" descr="T:\CQSD-All\TECHNOLOGY ENHANCED LEARNING\MARKETING &amp; COMMS\Image Library\Logos\Blackboard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1532" y="260648"/>
            <a:ext cx="524676" cy="50405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56208" y="351316"/>
            <a:ext cx="1439528" cy="276999"/>
          </a:xfrm>
          <a:prstGeom prst="rect">
            <a:avLst/>
          </a:prstGeom>
          <a:noFill/>
        </p:spPr>
        <p:txBody>
          <a:bodyPr wrap="square" rtlCol="0">
            <a:spAutoFit/>
          </a:bodyPr>
          <a:lstStyle/>
          <a:p>
            <a:r>
              <a:rPr lang="en-GB" sz="1200" b="1" dirty="0" smtClean="0">
                <a:solidFill>
                  <a:schemeClr val="tx2"/>
                </a:solidFill>
                <a:latin typeface="+mn-lt"/>
              </a:rPr>
              <a:t>Assignment Tool</a:t>
            </a:r>
          </a:p>
        </p:txBody>
      </p:sp>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6023" y="3202314"/>
            <a:ext cx="5992441" cy="2192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360" y="2348880"/>
            <a:ext cx="1600525" cy="37371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1520360"/>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819" y="980728"/>
            <a:ext cx="8280000" cy="828000"/>
          </a:xfrm>
        </p:spPr>
        <p:txBody>
          <a:bodyPr/>
          <a:lstStyle/>
          <a:p>
            <a:r>
              <a:rPr lang="en-GB" dirty="0" smtClean="0"/>
              <a:t>Assignment information</a:t>
            </a:r>
            <a:endParaRPr lang="en-GB" dirty="0"/>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solidFill>
                  <a:srgbClr val="50535A"/>
                </a:solidFill>
              </a:rPr>
              <a:pPr/>
              <a:t>18</a:t>
            </a:fld>
            <a:endParaRPr lang="en-GB" altLang="en-US">
              <a:solidFill>
                <a:srgbClr val="50535A"/>
              </a:solidFill>
            </a:endParaRPr>
          </a:p>
        </p:txBody>
      </p:sp>
      <p:pic>
        <p:nvPicPr>
          <p:cNvPr id="8" name="Picture 2" descr="T:\CQSD-All\TECHNOLOGY ENHANCED LEARNING\MARKETING &amp; COMMS\Image Library\Logos\Blackboard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1532" y="260648"/>
            <a:ext cx="524676" cy="50405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56208" y="351316"/>
            <a:ext cx="1439528" cy="276999"/>
          </a:xfrm>
          <a:prstGeom prst="rect">
            <a:avLst/>
          </a:prstGeom>
          <a:noFill/>
        </p:spPr>
        <p:txBody>
          <a:bodyPr wrap="square" rtlCol="0">
            <a:spAutoFit/>
          </a:bodyPr>
          <a:lstStyle/>
          <a:p>
            <a:r>
              <a:rPr lang="en-GB" sz="1200" b="1" dirty="0" smtClean="0">
                <a:solidFill>
                  <a:schemeClr val="tx2"/>
                </a:solidFill>
                <a:latin typeface="+mn-lt"/>
              </a:rPr>
              <a:t>Assignment Tool</a:t>
            </a:r>
          </a:p>
        </p:txBody>
      </p:sp>
      <p:sp>
        <p:nvSpPr>
          <p:cNvPr id="3" name="Content Placeholder 2"/>
          <p:cNvSpPr>
            <a:spLocks noGrp="1"/>
          </p:cNvSpPr>
          <p:nvPr>
            <p:ph idx="1"/>
          </p:nvPr>
        </p:nvSpPr>
        <p:spPr/>
        <p:txBody>
          <a:bodyPr/>
          <a:lstStyle/>
          <a:p>
            <a:endParaRPr lang="en-GB" dirty="0"/>
          </a:p>
        </p:txBody>
      </p:sp>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2204864"/>
            <a:ext cx="7479143" cy="4218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Assignment information</a:t>
            </a:r>
            <a:endParaRPr lang="en-GB" dirty="0"/>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solidFill>
                  <a:srgbClr val="50535A"/>
                </a:solidFill>
              </a:rPr>
              <a:pPr/>
              <a:t>19</a:t>
            </a:fld>
            <a:endParaRPr lang="en-GB" altLang="en-US">
              <a:solidFill>
                <a:srgbClr val="50535A"/>
              </a:solidFill>
            </a:endParaRPr>
          </a:p>
        </p:txBody>
      </p:sp>
      <p:pic>
        <p:nvPicPr>
          <p:cNvPr id="7" name="Picture 2" descr="T:\CQSD-All\TECHNOLOGY ENHANCED LEARNING\MARKETING &amp; COMMS\Image Library\Logos\Blackboard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1532" y="260648"/>
            <a:ext cx="524676" cy="50405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56208" y="351316"/>
            <a:ext cx="1439528" cy="276999"/>
          </a:xfrm>
          <a:prstGeom prst="rect">
            <a:avLst/>
          </a:prstGeom>
          <a:noFill/>
        </p:spPr>
        <p:txBody>
          <a:bodyPr wrap="square" rtlCol="0">
            <a:spAutoFit/>
          </a:bodyPr>
          <a:lstStyle/>
          <a:p>
            <a:r>
              <a:rPr lang="en-GB" sz="1200" b="1" dirty="0" smtClean="0">
                <a:solidFill>
                  <a:schemeClr val="tx2"/>
                </a:solidFill>
                <a:latin typeface="+mn-lt"/>
              </a:rPr>
              <a:t>Assignment Tool</a:t>
            </a:r>
          </a:p>
        </p:txBody>
      </p:sp>
      <p:pic>
        <p:nvPicPr>
          <p:cNvPr id="9218" name="Picture 2" descr="C:\Users\zn910371\AppData\Local\Temp\SNAGHTML1059efd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726" y="3068960"/>
            <a:ext cx="8336074" cy="2773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056838"/>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80000" cy="828000"/>
          </a:xfrm>
        </p:spPr>
        <p:txBody>
          <a:bodyPr/>
          <a:lstStyle/>
          <a:p>
            <a:r>
              <a:rPr lang="en-GB" dirty="0" smtClean="0"/>
              <a:t/>
            </a:r>
            <a:br>
              <a:rPr lang="en-GB" dirty="0" smtClean="0"/>
            </a:br>
            <a:r>
              <a:rPr lang="en-GB" dirty="0" smtClean="0"/>
              <a:t>WHAT IS </a:t>
            </a:r>
            <a:r>
              <a:rPr lang="en-GB" dirty="0" err="1" smtClean="0"/>
              <a:t>BLACKboard</a:t>
            </a:r>
            <a:r>
              <a:rPr lang="en-GB" dirty="0" smtClean="0"/>
              <a:t>?</a:t>
            </a:r>
            <a:endParaRPr lang="en-GB" dirty="0"/>
          </a:p>
        </p:txBody>
      </p:sp>
      <p:sp>
        <p:nvSpPr>
          <p:cNvPr id="3" name="Content Placeholder 2"/>
          <p:cNvSpPr>
            <a:spLocks noGrp="1"/>
          </p:cNvSpPr>
          <p:nvPr>
            <p:ph idx="1"/>
          </p:nvPr>
        </p:nvSpPr>
        <p:spPr>
          <a:xfrm>
            <a:off x="395536" y="1844824"/>
            <a:ext cx="8280000" cy="4392488"/>
          </a:xfrm>
        </p:spPr>
        <p:txBody>
          <a:bodyPr/>
          <a:lstStyle/>
          <a:p>
            <a:endParaRPr lang="en-GB" dirty="0"/>
          </a:p>
          <a:p>
            <a:r>
              <a:rPr lang="en-GB" dirty="0"/>
              <a:t>Blackboard Learn is the University's </a:t>
            </a:r>
            <a:r>
              <a:rPr lang="en-GB" b="1" dirty="0" smtClean="0"/>
              <a:t>web-based</a:t>
            </a:r>
            <a:r>
              <a:rPr lang="en-GB" dirty="0" smtClean="0"/>
              <a:t> Virtual </a:t>
            </a:r>
            <a:r>
              <a:rPr lang="en-GB" dirty="0"/>
              <a:t>Learning Environment (VLE</a:t>
            </a:r>
            <a:r>
              <a:rPr lang="en-GB" dirty="0" smtClean="0"/>
              <a:t>)</a:t>
            </a:r>
          </a:p>
          <a:p>
            <a:endParaRPr lang="en-GB" dirty="0" smtClean="0"/>
          </a:p>
          <a:p>
            <a:r>
              <a:rPr lang="en-GB" dirty="0" smtClean="0"/>
              <a:t>It </a:t>
            </a:r>
            <a:r>
              <a:rPr lang="en-GB" dirty="0"/>
              <a:t>is used to provide you with </a:t>
            </a:r>
            <a:r>
              <a:rPr lang="en-GB" b="1" dirty="0"/>
              <a:t>flexible</a:t>
            </a:r>
            <a:r>
              <a:rPr lang="en-GB" dirty="0"/>
              <a:t> access to online </a:t>
            </a:r>
            <a:r>
              <a:rPr lang="en-GB" b="1" dirty="0"/>
              <a:t>learning, information and activities </a:t>
            </a:r>
            <a:r>
              <a:rPr lang="en-GB" dirty="0"/>
              <a:t>for your </a:t>
            </a:r>
            <a:r>
              <a:rPr lang="en-GB" dirty="0" smtClean="0"/>
              <a:t>school</a:t>
            </a:r>
            <a:r>
              <a:rPr lang="en-GB" dirty="0"/>
              <a:t>, course and </a:t>
            </a:r>
            <a:r>
              <a:rPr lang="en-GB" dirty="0" smtClean="0"/>
              <a:t>modules</a:t>
            </a:r>
          </a:p>
          <a:p>
            <a:endParaRPr lang="en-GB" dirty="0" smtClean="0"/>
          </a:p>
          <a:p>
            <a:r>
              <a:rPr lang="en-GB" dirty="0" smtClean="0"/>
              <a:t>You </a:t>
            </a:r>
            <a:r>
              <a:rPr lang="en-GB" dirty="0"/>
              <a:t>will also use it to </a:t>
            </a:r>
            <a:r>
              <a:rPr lang="en-GB" b="1" dirty="0"/>
              <a:t>submit your coursework electronically </a:t>
            </a:r>
            <a:r>
              <a:rPr lang="en-GB" dirty="0"/>
              <a:t>(where appropriate</a:t>
            </a:r>
            <a:r>
              <a:rPr lang="en-GB" dirty="0" smtClean="0"/>
              <a:t>)</a:t>
            </a:r>
            <a:endParaRPr lang="en-GB" dirty="0"/>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solidFill>
                  <a:srgbClr val="50535A"/>
                </a:solidFill>
              </a:rPr>
              <a:pPr/>
              <a:t>2</a:t>
            </a:fld>
            <a:endParaRPr lang="en-GB" altLang="en-US">
              <a:solidFill>
                <a:srgbClr val="50535A"/>
              </a:solidFill>
            </a:endParaRPr>
          </a:p>
        </p:txBody>
      </p:sp>
    </p:spTree>
    <p:extLst>
      <p:ext uri="{BB962C8B-B14F-4D97-AF65-F5344CB8AC3E}">
        <p14:creationId xmlns:p14="http://schemas.microsoft.com/office/powerpoint/2010/main" val="1780559349"/>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Uploading your file</a:t>
            </a:r>
            <a:endParaRPr lang="en-GB" dirty="0"/>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solidFill>
                  <a:srgbClr val="50535A"/>
                </a:solidFill>
              </a:rPr>
              <a:pPr/>
              <a:t>20</a:t>
            </a:fld>
            <a:endParaRPr lang="en-GB" altLang="en-US">
              <a:solidFill>
                <a:srgbClr val="50535A"/>
              </a:solidFill>
            </a:endParaRPr>
          </a:p>
        </p:txBody>
      </p:sp>
      <p:pic>
        <p:nvPicPr>
          <p:cNvPr id="9" name="Picture 2" descr="T:\CQSD-All\TECHNOLOGY ENHANCED LEARNING\MARKETING &amp; COMMS\Image Library\Logos\Blackboard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1532" y="260648"/>
            <a:ext cx="524676" cy="50405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756208" y="351316"/>
            <a:ext cx="1439528" cy="276999"/>
          </a:xfrm>
          <a:prstGeom prst="rect">
            <a:avLst/>
          </a:prstGeom>
          <a:noFill/>
        </p:spPr>
        <p:txBody>
          <a:bodyPr wrap="square" rtlCol="0">
            <a:spAutoFit/>
          </a:bodyPr>
          <a:lstStyle/>
          <a:p>
            <a:r>
              <a:rPr lang="en-GB" sz="1200" b="1" dirty="0" smtClean="0">
                <a:solidFill>
                  <a:schemeClr val="tx2"/>
                </a:solidFill>
                <a:latin typeface="+mn-lt"/>
              </a:rPr>
              <a:t>Assignment Tool</a:t>
            </a:r>
          </a:p>
        </p:txBody>
      </p:sp>
      <p:pic>
        <p:nvPicPr>
          <p:cNvPr id="2050"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93870" y="2214563"/>
            <a:ext cx="7595499" cy="4266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908720"/>
            <a:ext cx="8280000" cy="828000"/>
          </a:xfrm>
        </p:spPr>
        <p:txBody>
          <a:bodyPr/>
          <a:lstStyle/>
          <a:p>
            <a:r>
              <a:rPr lang="en-GB" dirty="0" smtClean="0"/>
              <a:t>Completing the submission</a:t>
            </a:r>
            <a:endParaRPr lang="en-GB" dirty="0"/>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solidFill>
                  <a:srgbClr val="50535A"/>
                </a:solidFill>
              </a:rPr>
              <a:pPr/>
              <a:t>21</a:t>
            </a:fld>
            <a:endParaRPr lang="en-GB" altLang="en-US">
              <a:solidFill>
                <a:srgbClr val="50535A"/>
              </a:solidFill>
            </a:endParaRPr>
          </a:p>
        </p:txBody>
      </p:sp>
      <p:sp>
        <p:nvSpPr>
          <p:cNvPr id="5" name="Content Placeholder 4"/>
          <p:cNvSpPr>
            <a:spLocks noGrp="1"/>
          </p:cNvSpPr>
          <p:nvPr>
            <p:ph idx="1"/>
          </p:nvPr>
        </p:nvSpPr>
        <p:spPr/>
        <p:txBody>
          <a:bodyPr/>
          <a:lstStyle/>
          <a:p>
            <a:endParaRPr lang="en-GB"/>
          </a:p>
        </p:txBody>
      </p:sp>
      <p:pic>
        <p:nvPicPr>
          <p:cNvPr id="3076" name="Picture 4" descr="C:\Users\zn910371\AppData\Local\Temp\SNAGHTML15d9cac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2204864"/>
            <a:ext cx="8420238" cy="3960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223350"/>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456" y="908720"/>
            <a:ext cx="8280000" cy="828000"/>
          </a:xfrm>
        </p:spPr>
        <p:txBody>
          <a:bodyPr/>
          <a:lstStyle/>
          <a:p>
            <a:r>
              <a:rPr lang="en-GB" dirty="0" smtClean="0"/>
              <a:t>Successful submission</a:t>
            </a:r>
            <a:endParaRPr lang="en-GB" dirty="0"/>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solidFill>
                  <a:srgbClr val="50535A"/>
                </a:solidFill>
              </a:rPr>
              <a:pPr/>
              <a:t>22</a:t>
            </a:fld>
            <a:endParaRPr lang="en-GB" altLang="en-US">
              <a:solidFill>
                <a:srgbClr val="50535A"/>
              </a:solidFill>
            </a:endParaRPr>
          </a:p>
        </p:txBody>
      </p:sp>
      <p:pic>
        <p:nvPicPr>
          <p:cNvPr id="9" name="Picture 2" descr="T:\CQSD-All\TECHNOLOGY ENHANCED LEARNING\MARKETING &amp; COMMS\Image Library\Logos\Blackboard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1532" y="260648"/>
            <a:ext cx="524676" cy="50405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56208" y="351316"/>
            <a:ext cx="1439528" cy="276999"/>
          </a:xfrm>
          <a:prstGeom prst="rect">
            <a:avLst/>
          </a:prstGeom>
          <a:noFill/>
        </p:spPr>
        <p:txBody>
          <a:bodyPr wrap="square" rtlCol="0">
            <a:spAutoFit/>
          </a:bodyPr>
          <a:lstStyle/>
          <a:p>
            <a:r>
              <a:rPr lang="en-GB" sz="1200" b="1" dirty="0" smtClean="0">
                <a:solidFill>
                  <a:schemeClr val="tx2"/>
                </a:solidFill>
                <a:latin typeface="+mn-lt"/>
              </a:rPr>
              <a:t>Assignment Tool</a:t>
            </a:r>
          </a:p>
        </p:txBody>
      </p:sp>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2420888"/>
            <a:ext cx="8352928" cy="33657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334" y="1196752"/>
            <a:ext cx="8280000" cy="828000"/>
          </a:xfrm>
        </p:spPr>
        <p:txBody>
          <a:bodyPr/>
          <a:lstStyle/>
          <a:p>
            <a:r>
              <a:rPr lang="en-GB" dirty="0"/>
              <a:t>How do I know my assignment </a:t>
            </a:r>
            <a:br>
              <a:rPr lang="en-GB" dirty="0"/>
            </a:br>
            <a:r>
              <a:rPr lang="en-GB" dirty="0"/>
              <a:t>has been submitted?</a:t>
            </a:r>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solidFill>
                  <a:srgbClr val="50535A"/>
                </a:solidFill>
              </a:rPr>
              <a:pPr/>
              <a:t>23</a:t>
            </a:fld>
            <a:endParaRPr lang="en-GB" altLang="en-US">
              <a:solidFill>
                <a:srgbClr val="50535A"/>
              </a:solidFill>
            </a:endParaRPr>
          </a:p>
        </p:txBody>
      </p:sp>
      <p:pic>
        <p:nvPicPr>
          <p:cNvPr id="12" name="Picture 2" descr="T:\CQSD-All\TECHNOLOGY ENHANCED LEARNING\MARKETING &amp; COMMS\Image Library\Logos\Blackboard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1532" y="260648"/>
            <a:ext cx="524676" cy="50405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56208" y="351316"/>
            <a:ext cx="1439528" cy="276999"/>
          </a:xfrm>
          <a:prstGeom prst="rect">
            <a:avLst/>
          </a:prstGeom>
          <a:noFill/>
        </p:spPr>
        <p:txBody>
          <a:bodyPr wrap="square" rtlCol="0">
            <a:spAutoFit/>
          </a:bodyPr>
          <a:lstStyle/>
          <a:p>
            <a:r>
              <a:rPr lang="en-GB" sz="1200" b="1" dirty="0" smtClean="0">
                <a:solidFill>
                  <a:schemeClr val="tx2"/>
                </a:solidFill>
                <a:latin typeface="+mn-lt"/>
              </a:rPr>
              <a:t>Assignment Tool</a:t>
            </a:r>
          </a:p>
        </p:txBody>
      </p:sp>
      <p:sp>
        <p:nvSpPr>
          <p:cNvPr id="3" name="Content Placeholder 2"/>
          <p:cNvSpPr>
            <a:spLocks noGrp="1"/>
          </p:cNvSpPr>
          <p:nvPr>
            <p:ph idx="1"/>
          </p:nvPr>
        </p:nvSpPr>
        <p:spPr/>
        <p:txBody>
          <a:bodyPr/>
          <a:lstStyle/>
          <a:p>
            <a:endParaRPr lang="en-GB" dirty="0"/>
          </a:p>
        </p:txBody>
      </p:sp>
      <p:pic>
        <p:nvPicPr>
          <p:cNvPr id="11266" name="Picture 2" descr="C:\Users\zn910371\AppData\Local\Temp\SNAGHTML1073571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871" y="2835385"/>
            <a:ext cx="8182586" cy="2687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3112229"/>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764704"/>
            <a:ext cx="8280000" cy="828000"/>
          </a:xfrm>
        </p:spPr>
        <p:txBody>
          <a:bodyPr/>
          <a:lstStyle/>
          <a:p>
            <a:r>
              <a:rPr lang="en-GB" dirty="0" smtClean="0"/>
              <a:t>Remember:</a:t>
            </a:r>
            <a:endParaRPr lang="en-GB" dirty="0"/>
          </a:p>
        </p:txBody>
      </p:sp>
      <p:sp>
        <p:nvSpPr>
          <p:cNvPr id="3" name="Content Placeholder 2"/>
          <p:cNvSpPr>
            <a:spLocks noGrp="1"/>
          </p:cNvSpPr>
          <p:nvPr>
            <p:ph idx="1"/>
          </p:nvPr>
        </p:nvSpPr>
        <p:spPr>
          <a:xfrm>
            <a:off x="395536" y="1628800"/>
            <a:ext cx="8280000" cy="3960000"/>
          </a:xfrm>
        </p:spPr>
        <p:txBody>
          <a:bodyPr/>
          <a:lstStyle/>
          <a:p>
            <a:pPr>
              <a:spcAft>
                <a:spcPts val="600"/>
              </a:spcAft>
            </a:pPr>
            <a:r>
              <a:rPr lang="en-GB" dirty="0"/>
              <a:t>Read </a:t>
            </a:r>
            <a:r>
              <a:rPr lang="en-GB" dirty="0" smtClean="0"/>
              <a:t>and follow the </a:t>
            </a:r>
            <a:r>
              <a:rPr lang="en-GB" dirty="0"/>
              <a:t>assignment instructions </a:t>
            </a:r>
            <a:r>
              <a:rPr lang="en-GB" dirty="0" smtClean="0"/>
              <a:t>carefully</a:t>
            </a:r>
          </a:p>
          <a:p>
            <a:pPr>
              <a:spcAft>
                <a:spcPts val="600"/>
              </a:spcAft>
            </a:pPr>
            <a:r>
              <a:rPr lang="en-GB" dirty="0" smtClean="0"/>
              <a:t>Ensure </a:t>
            </a:r>
            <a:r>
              <a:rPr lang="en-GB" dirty="0"/>
              <a:t>you submit Word, PowerPoint, Excel and PDF file </a:t>
            </a:r>
            <a:r>
              <a:rPr lang="en-GB" dirty="0" smtClean="0"/>
              <a:t>formats</a:t>
            </a:r>
          </a:p>
          <a:p>
            <a:pPr>
              <a:spcAft>
                <a:spcPts val="600"/>
              </a:spcAft>
            </a:pPr>
            <a:r>
              <a:rPr lang="en-GB" dirty="0"/>
              <a:t>Name your file correctly and according to your school/department’s file naming </a:t>
            </a:r>
            <a:r>
              <a:rPr lang="en-GB" dirty="0" smtClean="0"/>
              <a:t>conventions</a:t>
            </a:r>
          </a:p>
          <a:p>
            <a:pPr>
              <a:spcAft>
                <a:spcPts val="600"/>
              </a:spcAft>
            </a:pPr>
            <a:r>
              <a:rPr lang="en-GB" dirty="0" smtClean="0"/>
              <a:t>Avoid </a:t>
            </a:r>
            <a:r>
              <a:rPr lang="en-GB" dirty="0"/>
              <a:t>long </a:t>
            </a:r>
            <a:r>
              <a:rPr lang="en-GB" dirty="0" smtClean="0"/>
              <a:t>file names </a:t>
            </a:r>
            <a:r>
              <a:rPr lang="en-GB" dirty="0"/>
              <a:t>and non-standard characters in the file name such as extra full stops, %, etc.</a:t>
            </a:r>
          </a:p>
          <a:p>
            <a:pPr>
              <a:spcAft>
                <a:spcPts val="600"/>
              </a:spcAft>
            </a:pPr>
            <a:r>
              <a:rPr lang="en-GB" dirty="0" smtClean="0"/>
              <a:t>Ensure </a:t>
            </a:r>
            <a:r>
              <a:rPr lang="en-GB" dirty="0"/>
              <a:t>that you see the green ribbon informing you </a:t>
            </a:r>
            <a:r>
              <a:rPr lang="en-GB" dirty="0" smtClean="0"/>
              <a:t>that the</a:t>
            </a:r>
            <a:r>
              <a:rPr lang="en-GB" dirty="0"/>
              <a:t> assignment is </a:t>
            </a:r>
            <a:r>
              <a:rPr lang="en-GB" dirty="0" smtClean="0"/>
              <a:t>complete</a:t>
            </a:r>
          </a:p>
          <a:p>
            <a:pPr>
              <a:spcAft>
                <a:spcPts val="600"/>
              </a:spcAft>
            </a:pPr>
            <a:r>
              <a:rPr lang="en-GB" dirty="0" smtClean="0"/>
              <a:t>After submission is complete, take a screenshot of the ‘submission history’ page and save it on your computer for future reference</a:t>
            </a:r>
            <a:endParaRPr lang="en-GB" dirty="0"/>
          </a:p>
          <a:p>
            <a:pPr>
              <a:spcAft>
                <a:spcPts val="600"/>
              </a:spcAft>
            </a:pPr>
            <a:r>
              <a:rPr lang="en-GB" dirty="0" smtClean="0"/>
              <a:t>Most </a:t>
            </a:r>
            <a:r>
              <a:rPr lang="en-GB" dirty="0"/>
              <a:t>written work is marked anonymously, so please do not include your name anywhere in your work, or in the </a:t>
            </a:r>
            <a:r>
              <a:rPr lang="en-GB" dirty="0" smtClean="0"/>
              <a:t>filename</a:t>
            </a:r>
          </a:p>
          <a:p>
            <a:pPr>
              <a:spcAft>
                <a:spcPts val="600"/>
              </a:spcAft>
            </a:pPr>
            <a:r>
              <a:rPr lang="en-GB" dirty="0"/>
              <a:t>Further </a:t>
            </a:r>
            <a:r>
              <a:rPr lang="en-GB" dirty="0" smtClean="0"/>
              <a:t>help</a:t>
            </a:r>
            <a:r>
              <a:rPr lang="en-GB" dirty="0"/>
              <a:t> can be found on the </a:t>
            </a:r>
            <a:r>
              <a:rPr lang="en-GB" b="1" dirty="0" smtClean="0"/>
              <a:t>Support for students </a:t>
            </a:r>
            <a:r>
              <a:rPr lang="en-GB" dirty="0" smtClean="0"/>
              <a:t>tab</a:t>
            </a:r>
          </a:p>
          <a:p>
            <a:pPr marL="0" indent="0">
              <a:buNone/>
            </a:pPr>
            <a:endParaRPr lang="en-GB" dirty="0"/>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solidFill>
                  <a:srgbClr val="50535A"/>
                </a:solidFill>
              </a:rPr>
              <a:pPr/>
              <a:t>24</a:t>
            </a:fld>
            <a:endParaRPr lang="en-GB" altLang="en-US">
              <a:solidFill>
                <a:srgbClr val="50535A"/>
              </a:solidFill>
            </a:endParaRPr>
          </a:p>
        </p:txBody>
      </p:sp>
      <p:pic>
        <p:nvPicPr>
          <p:cNvPr id="5" name="Picture 2" descr="T:\CQSD-All\TECHNOLOGY ENHANCED LEARNING\MARKETING &amp; COMMS\Image Library\Logos\Blackboard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1532" y="260648"/>
            <a:ext cx="524676" cy="504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4626747"/>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24744"/>
            <a:ext cx="8280000" cy="828000"/>
          </a:xfrm>
        </p:spPr>
        <p:txBody>
          <a:bodyPr/>
          <a:lstStyle/>
          <a:p>
            <a:r>
              <a:rPr lang="en-GB" dirty="0" smtClean="0"/>
              <a:t>How do I access Blackboard?</a:t>
            </a:r>
            <a:endParaRPr lang="en-GB" dirty="0"/>
          </a:p>
        </p:txBody>
      </p:sp>
      <p:pic>
        <p:nvPicPr>
          <p:cNvPr id="5" name="Content Placeholder 4"/>
          <p:cNvPicPr>
            <a:picLocks noGrp="1" noChangeAspect="1"/>
          </p:cNvPicPr>
          <p:nvPr>
            <p:ph idx="1"/>
          </p:nvPr>
        </p:nvPicPr>
        <p:blipFill>
          <a:blip r:embed="rId3" cstate="print"/>
          <a:stretch>
            <a:fillRect/>
          </a:stretch>
        </p:blipFill>
        <p:spPr>
          <a:xfrm>
            <a:off x="1688246" y="2404087"/>
            <a:ext cx="5753107" cy="3959225"/>
          </a:xfrm>
          <a:prstGeom prst="rect">
            <a:avLst/>
          </a:prstGeom>
        </p:spPr>
      </p:pic>
      <p:sp>
        <p:nvSpPr>
          <p:cNvPr id="4" name="Slide Number Placeholder 3"/>
          <p:cNvSpPr>
            <a:spLocks noGrp="1"/>
          </p:cNvSpPr>
          <p:nvPr>
            <p:ph type="sldNum" sz="quarter" idx="10"/>
          </p:nvPr>
        </p:nvSpPr>
        <p:spPr/>
        <p:txBody>
          <a:bodyPr/>
          <a:lstStyle/>
          <a:p>
            <a:fld id="{DCF6A46F-80AB-49F3-8C7E-9717ED945456}" type="slidenum">
              <a:rPr lang="en-GB" altLang="en-US" smtClean="0">
                <a:solidFill>
                  <a:srgbClr val="50535A"/>
                </a:solidFill>
              </a:rPr>
              <a:pPr/>
              <a:t>3</a:t>
            </a:fld>
            <a:endParaRPr lang="en-GB" altLang="en-US">
              <a:solidFill>
                <a:srgbClr val="50535A"/>
              </a:solidFill>
            </a:endParaRPr>
          </a:p>
        </p:txBody>
      </p:sp>
      <p:cxnSp>
        <p:nvCxnSpPr>
          <p:cNvPr id="7" name="Straight Arrow Connector 6"/>
          <p:cNvCxnSpPr/>
          <p:nvPr/>
        </p:nvCxnSpPr>
        <p:spPr bwMode="auto">
          <a:xfrm>
            <a:off x="971600" y="2636912"/>
            <a:ext cx="1656184" cy="144016"/>
          </a:xfrm>
          <a:prstGeom prst="straightConnector1">
            <a:avLst/>
          </a:prstGeom>
          <a:noFill/>
          <a:ln w="38100" cap="flat" cmpd="sng" algn="ctr">
            <a:solidFill>
              <a:schemeClr val="accent1"/>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9" name="Straight Arrow Connector 8"/>
          <p:cNvCxnSpPr/>
          <p:nvPr/>
        </p:nvCxnSpPr>
        <p:spPr bwMode="auto">
          <a:xfrm flipV="1">
            <a:off x="899592" y="4581128"/>
            <a:ext cx="1872208" cy="72008"/>
          </a:xfrm>
          <a:prstGeom prst="straightConnector1">
            <a:avLst/>
          </a:prstGeom>
          <a:noFill/>
          <a:ln w="38100" cap="flat" cmpd="sng" algn="ctr">
            <a:solidFill>
              <a:schemeClr val="accent1"/>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 name="TextBox 2"/>
          <p:cNvSpPr txBox="1"/>
          <p:nvPr/>
        </p:nvSpPr>
        <p:spPr>
          <a:xfrm>
            <a:off x="5702366" y="3933056"/>
            <a:ext cx="2664296" cy="1200329"/>
          </a:xfrm>
          <a:prstGeom prst="rect">
            <a:avLst/>
          </a:prstGeom>
          <a:solidFill>
            <a:schemeClr val="bg1"/>
          </a:solidFill>
          <a:ln>
            <a:solidFill>
              <a:srgbClr val="FF0000"/>
            </a:solidFill>
          </a:ln>
        </p:spPr>
        <p:txBody>
          <a:bodyPr wrap="square" rtlCol="0">
            <a:spAutoFit/>
          </a:bodyPr>
          <a:lstStyle/>
          <a:p>
            <a:r>
              <a:rPr lang="en-GB" dirty="0" smtClean="0">
                <a:solidFill>
                  <a:schemeClr val="tx2"/>
                </a:solidFill>
                <a:latin typeface="+mn-lt"/>
              </a:rPr>
              <a:t>Use your University username &amp; password</a:t>
            </a:r>
          </a:p>
          <a:p>
            <a:endParaRPr lang="en-GB" dirty="0">
              <a:solidFill>
                <a:schemeClr val="tx2"/>
              </a:solidFill>
            </a:endParaRPr>
          </a:p>
          <a:p>
            <a:r>
              <a:rPr lang="en-GB" b="1" dirty="0" smtClean="0">
                <a:solidFill>
                  <a:schemeClr val="tx2"/>
                </a:solidFill>
                <a:latin typeface="+mn-lt"/>
              </a:rPr>
              <a:t>www.bb.reading.ac.uk</a:t>
            </a:r>
          </a:p>
        </p:txBody>
      </p:sp>
    </p:spTree>
    <p:extLst>
      <p:ext uri="{BB962C8B-B14F-4D97-AF65-F5344CB8AC3E}">
        <p14:creationId xmlns:p14="http://schemas.microsoft.com/office/powerpoint/2010/main" val="1648159199"/>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CF6A46F-80AB-49F3-8C7E-9717ED945456}" type="slidenum">
              <a:rPr lang="en-GB" altLang="en-US" smtClean="0">
                <a:solidFill>
                  <a:srgbClr val="50535A"/>
                </a:solidFill>
              </a:rPr>
              <a:pPr/>
              <a:t>4</a:t>
            </a:fld>
            <a:endParaRPr lang="en-GB" altLang="en-US">
              <a:solidFill>
                <a:srgbClr val="50535A"/>
              </a:solidFill>
            </a:endParaRPr>
          </a:p>
        </p:txBody>
      </p:sp>
      <p:sp>
        <p:nvSpPr>
          <p:cNvPr id="9" name="Title 1"/>
          <p:cNvSpPr txBox="1">
            <a:spLocks/>
          </p:cNvSpPr>
          <p:nvPr/>
        </p:nvSpPr>
        <p:spPr bwMode="auto">
          <a:xfrm>
            <a:off x="395536" y="692696"/>
            <a:ext cx="8280000" cy="82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bodyPr>
          <a:lstStyle>
            <a:lvl1pPr algn="l" rtl="0" eaLnBrk="1" fontAlgn="base" hangingPunct="1">
              <a:spcBef>
                <a:spcPct val="0"/>
              </a:spcBef>
              <a:spcAft>
                <a:spcPct val="0"/>
              </a:spcAft>
              <a:defRPr sz="4000" cap="all" baseline="0">
                <a:solidFill>
                  <a:schemeClr val="accent1"/>
                </a:solidFill>
                <a:latin typeface="+mj-lt"/>
                <a:ea typeface="+mj-ea"/>
                <a:cs typeface="+mj-cs"/>
              </a:defRPr>
            </a:lvl1pPr>
            <a:lvl2pPr algn="l" rtl="0" eaLnBrk="1" fontAlgn="base" hangingPunct="1">
              <a:spcBef>
                <a:spcPct val="0"/>
              </a:spcBef>
              <a:spcAft>
                <a:spcPct val="0"/>
              </a:spcAft>
              <a:defRPr sz="3600">
                <a:solidFill>
                  <a:schemeClr val="tx2"/>
                </a:solidFill>
                <a:latin typeface="Rdg Vesta" pitchFamily="2" charset="0"/>
              </a:defRPr>
            </a:lvl2pPr>
            <a:lvl3pPr algn="l" rtl="0" eaLnBrk="1" fontAlgn="base" hangingPunct="1">
              <a:spcBef>
                <a:spcPct val="0"/>
              </a:spcBef>
              <a:spcAft>
                <a:spcPct val="0"/>
              </a:spcAft>
              <a:defRPr sz="3600">
                <a:solidFill>
                  <a:schemeClr val="tx2"/>
                </a:solidFill>
                <a:latin typeface="Rdg Vesta" pitchFamily="2" charset="0"/>
              </a:defRPr>
            </a:lvl3pPr>
            <a:lvl4pPr algn="l" rtl="0" eaLnBrk="1" fontAlgn="base" hangingPunct="1">
              <a:spcBef>
                <a:spcPct val="0"/>
              </a:spcBef>
              <a:spcAft>
                <a:spcPct val="0"/>
              </a:spcAft>
              <a:defRPr sz="3600">
                <a:solidFill>
                  <a:schemeClr val="tx2"/>
                </a:solidFill>
                <a:latin typeface="Rdg Vesta" pitchFamily="2" charset="0"/>
              </a:defRPr>
            </a:lvl4pPr>
            <a:lvl5pPr algn="l" rtl="0" eaLnBrk="1" fontAlgn="base" hangingPunct="1">
              <a:spcBef>
                <a:spcPct val="0"/>
              </a:spcBef>
              <a:spcAft>
                <a:spcPct val="0"/>
              </a:spcAft>
              <a:defRPr sz="3600">
                <a:solidFill>
                  <a:schemeClr val="tx2"/>
                </a:solidFill>
                <a:latin typeface="Rdg Vesta" pitchFamily="2" charset="0"/>
              </a:defRPr>
            </a:lvl5pPr>
            <a:lvl6pPr marL="457200" algn="l" rtl="0" eaLnBrk="1" fontAlgn="base" hangingPunct="1">
              <a:spcBef>
                <a:spcPct val="0"/>
              </a:spcBef>
              <a:spcAft>
                <a:spcPct val="0"/>
              </a:spcAft>
              <a:defRPr sz="3600">
                <a:solidFill>
                  <a:schemeClr val="tx2"/>
                </a:solidFill>
                <a:latin typeface="Rdg Vesta" pitchFamily="2" charset="0"/>
              </a:defRPr>
            </a:lvl6pPr>
            <a:lvl7pPr marL="914400" algn="l" rtl="0" eaLnBrk="1" fontAlgn="base" hangingPunct="1">
              <a:spcBef>
                <a:spcPct val="0"/>
              </a:spcBef>
              <a:spcAft>
                <a:spcPct val="0"/>
              </a:spcAft>
              <a:defRPr sz="3600">
                <a:solidFill>
                  <a:schemeClr val="tx2"/>
                </a:solidFill>
                <a:latin typeface="Rdg Vesta" pitchFamily="2" charset="0"/>
              </a:defRPr>
            </a:lvl7pPr>
            <a:lvl8pPr marL="1371600" algn="l" rtl="0" eaLnBrk="1" fontAlgn="base" hangingPunct="1">
              <a:spcBef>
                <a:spcPct val="0"/>
              </a:spcBef>
              <a:spcAft>
                <a:spcPct val="0"/>
              </a:spcAft>
              <a:defRPr sz="3600">
                <a:solidFill>
                  <a:schemeClr val="tx2"/>
                </a:solidFill>
                <a:latin typeface="Rdg Vesta" pitchFamily="2" charset="0"/>
              </a:defRPr>
            </a:lvl8pPr>
            <a:lvl9pPr marL="1828800" algn="l" rtl="0" eaLnBrk="1" fontAlgn="base" hangingPunct="1">
              <a:spcBef>
                <a:spcPct val="0"/>
              </a:spcBef>
              <a:spcAft>
                <a:spcPct val="0"/>
              </a:spcAft>
              <a:defRPr sz="3600">
                <a:solidFill>
                  <a:schemeClr val="tx2"/>
                </a:solidFill>
                <a:latin typeface="Rdg Vesta" pitchFamily="2" charset="0"/>
              </a:defRPr>
            </a:lvl9pPr>
          </a:lstStyle>
          <a:p>
            <a:r>
              <a:rPr lang="en-GB" kern="0" dirty="0" smtClean="0"/>
              <a:t>Finding my courses</a:t>
            </a:r>
            <a:endParaRPr lang="en-GB" kern="0" dirty="0"/>
          </a:p>
        </p:txBody>
      </p:sp>
      <p:pic>
        <p:nvPicPr>
          <p:cNvPr id="8" name="Content Placeholder 7" descr="C:\Users\zn910371\AppData\Local\Temp\SNAGHTMLd8d127.PNG"/>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67544" y="1844825"/>
            <a:ext cx="7963793" cy="4328964"/>
          </a:xfrm>
          <a:prstGeom prst="rect">
            <a:avLst/>
          </a:prstGeom>
          <a:noFill/>
          <a:ln>
            <a:noFill/>
          </a:ln>
        </p:spPr>
      </p:pic>
    </p:spTree>
    <p:extLst>
      <p:ext uri="{BB962C8B-B14F-4D97-AF65-F5344CB8AC3E}">
        <p14:creationId xmlns:p14="http://schemas.microsoft.com/office/powerpoint/2010/main" val="4198945252"/>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836712"/>
            <a:ext cx="8280000" cy="828000"/>
          </a:xfrm>
        </p:spPr>
        <p:txBody>
          <a:bodyPr/>
          <a:lstStyle/>
          <a:p>
            <a:r>
              <a:rPr lang="en-GB" dirty="0" smtClean="0"/>
              <a:t>Guides and help</a:t>
            </a:r>
            <a:endParaRPr lang="en-GB" dirty="0"/>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solidFill>
                  <a:srgbClr val="50535A"/>
                </a:solidFill>
              </a:rPr>
              <a:pPr/>
              <a:t>5</a:t>
            </a:fld>
            <a:endParaRPr lang="en-GB" altLang="en-US">
              <a:solidFill>
                <a:srgbClr val="50535A"/>
              </a:solidFill>
            </a:endParaRP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91745" y="2214563"/>
            <a:ext cx="8146222" cy="395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1699514"/>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Using Blackboard for </a:t>
            </a:r>
            <a:br>
              <a:rPr lang="en-GB" dirty="0" smtClean="0"/>
            </a:br>
            <a:r>
              <a:rPr lang="en-GB" dirty="0" smtClean="0"/>
              <a:t>[module name]</a:t>
            </a:r>
            <a:endParaRPr lang="en-GB" dirty="0"/>
          </a:p>
        </p:txBody>
      </p:sp>
      <p:sp>
        <p:nvSpPr>
          <p:cNvPr id="3" name="Content Placeholder 2"/>
          <p:cNvSpPr>
            <a:spLocks noGrp="1"/>
          </p:cNvSpPr>
          <p:nvPr>
            <p:ph idx="1"/>
          </p:nvPr>
        </p:nvSpPr>
        <p:spPr/>
        <p:txBody>
          <a:bodyPr/>
          <a:lstStyle/>
          <a:p>
            <a:pPr marL="0" indent="0">
              <a:buNone/>
            </a:pPr>
            <a:r>
              <a:rPr lang="en-GB" dirty="0" smtClean="0"/>
              <a:t>For this module, we will be using Blackboard for:</a:t>
            </a:r>
          </a:p>
          <a:p>
            <a:pPr marL="0" indent="0">
              <a:buNone/>
            </a:pPr>
            <a:r>
              <a:rPr lang="en-GB" i="1" dirty="0" smtClean="0"/>
              <a:t>[delete/add as applicable]</a:t>
            </a:r>
          </a:p>
          <a:p>
            <a:endParaRPr lang="en-GB" dirty="0"/>
          </a:p>
          <a:p>
            <a:r>
              <a:rPr lang="en-GB" dirty="0" smtClean="0"/>
              <a:t>Lecture slides (available before the lecture)</a:t>
            </a:r>
          </a:p>
          <a:p>
            <a:r>
              <a:rPr lang="en-GB" dirty="0" smtClean="0"/>
              <a:t>Details of your assignments</a:t>
            </a:r>
          </a:p>
          <a:p>
            <a:r>
              <a:rPr lang="en-GB" dirty="0" smtClean="0"/>
              <a:t>Marking criteria</a:t>
            </a:r>
          </a:p>
          <a:p>
            <a:r>
              <a:rPr lang="en-GB" dirty="0" smtClean="0"/>
              <a:t>Submitting your assignment online using Blackboard Assignment tool/Turnitin</a:t>
            </a:r>
          </a:p>
          <a:p>
            <a:r>
              <a:rPr lang="en-GB" dirty="0" smtClean="0"/>
              <a:t>Reading list</a:t>
            </a:r>
            <a:endParaRPr lang="en-GB" dirty="0"/>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solidFill>
                  <a:srgbClr val="50535A"/>
                </a:solidFill>
              </a:rPr>
              <a:pPr/>
              <a:t>6</a:t>
            </a:fld>
            <a:endParaRPr lang="en-GB" altLang="en-US">
              <a:solidFill>
                <a:srgbClr val="50535A"/>
              </a:solidFill>
            </a:endParaRPr>
          </a:p>
        </p:txBody>
      </p:sp>
    </p:spTree>
    <p:extLst>
      <p:ext uri="{BB962C8B-B14F-4D97-AF65-F5344CB8AC3E}">
        <p14:creationId xmlns:p14="http://schemas.microsoft.com/office/powerpoint/2010/main" val="3074095922"/>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8"/>
            <a:ext cx="8280000" cy="828000"/>
          </a:xfrm>
        </p:spPr>
        <p:txBody>
          <a:bodyPr/>
          <a:lstStyle/>
          <a:p>
            <a:r>
              <a:rPr lang="en-GB" dirty="0" smtClean="0"/>
              <a:t>TOUR of the course</a:t>
            </a:r>
            <a:endParaRPr lang="en-GB"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07704" y="1916832"/>
            <a:ext cx="5278966" cy="3959225"/>
          </a:xfrm>
        </p:spPr>
      </p:pic>
      <p:sp>
        <p:nvSpPr>
          <p:cNvPr id="4" name="Slide Number Placeholder 3"/>
          <p:cNvSpPr>
            <a:spLocks noGrp="1"/>
          </p:cNvSpPr>
          <p:nvPr>
            <p:ph type="sldNum" sz="quarter" idx="10"/>
          </p:nvPr>
        </p:nvSpPr>
        <p:spPr/>
        <p:txBody>
          <a:bodyPr/>
          <a:lstStyle/>
          <a:p>
            <a:fld id="{DCF6A46F-80AB-49F3-8C7E-9717ED945456}" type="slidenum">
              <a:rPr lang="en-GB" altLang="en-US" smtClean="0">
                <a:solidFill>
                  <a:srgbClr val="50535A"/>
                </a:solidFill>
              </a:rPr>
              <a:pPr/>
              <a:t>7</a:t>
            </a:fld>
            <a:endParaRPr lang="en-GB" altLang="en-US">
              <a:solidFill>
                <a:srgbClr val="50535A"/>
              </a:solidFill>
            </a:endParaRPr>
          </a:p>
        </p:txBody>
      </p:sp>
      <p:sp>
        <p:nvSpPr>
          <p:cNvPr id="6" name="TextBox 5"/>
          <p:cNvSpPr txBox="1"/>
          <p:nvPr/>
        </p:nvSpPr>
        <p:spPr>
          <a:xfrm>
            <a:off x="755576" y="6237312"/>
            <a:ext cx="6912768" cy="261610"/>
          </a:xfrm>
          <a:prstGeom prst="rect">
            <a:avLst/>
          </a:prstGeom>
          <a:noFill/>
        </p:spPr>
        <p:txBody>
          <a:bodyPr wrap="square" rtlCol="0">
            <a:spAutoFit/>
          </a:bodyPr>
          <a:lstStyle/>
          <a:p>
            <a:r>
              <a:rPr lang="en-GB" sz="1100" dirty="0">
                <a:solidFill>
                  <a:schemeClr val="tx2"/>
                </a:solidFill>
              </a:rPr>
              <a:t>Image: </a:t>
            </a:r>
            <a:r>
              <a:rPr lang="en-GB" sz="1100" dirty="0" err="1" smtClean="0">
                <a:solidFill>
                  <a:schemeClr val="tx2"/>
                </a:solidFill>
              </a:rPr>
              <a:t>Bios~commonswiki</a:t>
            </a:r>
            <a:r>
              <a:rPr lang="en-GB" sz="1100" dirty="0">
                <a:solidFill>
                  <a:schemeClr val="tx2"/>
                </a:solidFill>
              </a:rPr>
              <a:t>, </a:t>
            </a:r>
            <a:r>
              <a:rPr lang="en-GB" sz="1100" dirty="0">
                <a:solidFill>
                  <a:schemeClr val="tx2"/>
                </a:solidFill>
                <a:hlinkClick r:id="rId4"/>
              </a:rPr>
              <a:t>https://</a:t>
            </a:r>
            <a:r>
              <a:rPr lang="en-GB" sz="1100" dirty="0" smtClean="0">
                <a:solidFill>
                  <a:schemeClr val="tx2"/>
                </a:solidFill>
                <a:hlinkClick r:id="rId4"/>
              </a:rPr>
              <a:t>commons.wikimedia.org/wiki/File:Kompas_Sofia.JPG</a:t>
            </a:r>
            <a:r>
              <a:rPr lang="en-GB" sz="1100" dirty="0" smtClean="0">
                <a:solidFill>
                  <a:schemeClr val="tx2"/>
                </a:solidFill>
              </a:rPr>
              <a:t> </a:t>
            </a:r>
          </a:p>
        </p:txBody>
      </p:sp>
    </p:spTree>
    <p:extLst>
      <p:ext uri="{BB962C8B-B14F-4D97-AF65-F5344CB8AC3E}">
        <p14:creationId xmlns:p14="http://schemas.microsoft.com/office/powerpoint/2010/main" val="1833785729"/>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476672"/>
            <a:ext cx="6192838" cy="1012974"/>
          </a:xfrm>
        </p:spPr>
        <p:txBody>
          <a:bodyPr/>
          <a:lstStyle/>
          <a:p>
            <a:r>
              <a:rPr lang="en-GB" dirty="0" smtClean="0"/>
              <a:t>Blackboard mobile app </a:t>
            </a:r>
            <a:endParaRPr lang="en-GB" dirty="0"/>
          </a:p>
        </p:txBody>
      </p:sp>
      <p:sp>
        <p:nvSpPr>
          <p:cNvPr id="4" name="Slide Number Placeholder 3"/>
          <p:cNvSpPr>
            <a:spLocks noGrp="1"/>
          </p:cNvSpPr>
          <p:nvPr>
            <p:ph type="sldNum" sz="quarter" idx="10"/>
          </p:nvPr>
        </p:nvSpPr>
        <p:spPr/>
        <p:txBody>
          <a:bodyPr/>
          <a:lstStyle/>
          <a:p>
            <a:pPr>
              <a:defRPr/>
            </a:pPr>
            <a:fld id="{D82E6833-076C-4AC1-A0E6-D07EEAA30727}" type="slidenum">
              <a:rPr lang="en-GB" altLang="en-US" smtClean="0"/>
              <a:pPr>
                <a:defRPr/>
              </a:pPr>
              <a:t>8</a:t>
            </a:fld>
            <a:endParaRPr lang="en-GB" altLang="en-US"/>
          </a:p>
        </p:txBody>
      </p:sp>
      <p:sp>
        <p:nvSpPr>
          <p:cNvPr id="3" name="Content Placeholder 2"/>
          <p:cNvSpPr>
            <a:spLocks noGrp="1"/>
          </p:cNvSpPr>
          <p:nvPr>
            <p:ph idx="1"/>
          </p:nvPr>
        </p:nvSpPr>
        <p:spPr>
          <a:xfrm>
            <a:off x="467544" y="1628800"/>
            <a:ext cx="8280000" cy="3960000"/>
          </a:xfrm>
        </p:spPr>
        <p:txBody>
          <a:bodyPr/>
          <a:lstStyle/>
          <a:p>
            <a:pPr marL="0" indent="0">
              <a:buNone/>
            </a:pPr>
            <a:endParaRPr lang="en-GB" dirty="0"/>
          </a:p>
          <a:p>
            <a:endParaRPr lang="en-GB" dirty="0"/>
          </a:p>
          <a:p>
            <a:pPr marL="0" indent="0">
              <a:buNone/>
            </a:pPr>
            <a:endParaRPr lang="en-GB" dirty="0"/>
          </a:p>
        </p:txBody>
      </p:sp>
      <p:pic>
        <p:nvPicPr>
          <p:cNvPr id="1026" name="Picture 2" descr="T:\CQSD-All\TECHNOLOGY ENHANCED LEARNING\MARKETING &amp; COMMS\Image Library\Logos\Bbmobile-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984" y="2060848"/>
            <a:ext cx="2381250" cy="2028825"/>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bwMode="auto">
          <a:xfrm>
            <a:off x="4550182" y="2060848"/>
            <a:ext cx="4060792" cy="202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180000" marR="0" indent="-180000" algn="l" defTabSz="914400" rtl="0" eaLnBrk="1" fontAlgn="base" latinLnBrk="0" hangingPunct="1">
              <a:lnSpc>
                <a:spcPct val="100000"/>
              </a:lnSpc>
              <a:spcBef>
                <a:spcPct val="20000"/>
              </a:spcBef>
              <a:spcAft>
                <a:spcPct val="0"/>
              </a:spcAft>
              <a:buClr>
                <a:schemeClr val="accent1"/>
              </a:buClr>
              <a:buSzTx/>
              <a:buFont typeface="Arial" charset="0"/>
              <a:buChar char="•"/>
              <a:tabLst/>
              <a:defRPr sz="2000" baseline="0">
                <a:solidFill>
                  <a:schemeClr val="tx2"/>
                </a:solidFill>
                <a:latin typeface="+mn-lt"/>
                <a:ea typeface="+mn-ea"/>
                <a:cs typeface="+mn-cs"/>
              </a:defRPr>
            </a:lvl1pPr>
            <a:lvl2pPr marL="540000" marR="0" indent="-180000" algn="l" defTabSz="914400" rtl="0" eaLnBrk="1" fontAlgn="base" latinLnBrk="0" hangingPunct="1">
              <a:lnSpc>
                <a:spcPct val="100000"/>
              </a:lnSpc>
              <a:spcBef>
                <a:spcPct val="20000"/>
              </a:spcBef>
              <a:spcAft>
                <a:spcPct val="0"/>
              </a:spcAft>
              <a:buClr>
                <a:srgbClr val="63656A"/>
              </a:buClr>
              <a:buSzTx/>
              <a:buFont typeface="Effra" panose="020B0603020203020204" pitchFamily="34" charset="0"/>
              <a:buChar char="•"/>
              <a:tabLst/>
              <a:defRPr sz="2000" baseline="0">
                <a:solidFill>
                  <a:schemeClr val="tx2"/>
                </a:solidFill>
                <a:latin typeface="+mn-lt"/>
              </a:defRPr>
            </a:lvl2pPr>
            <a:lvl3pPr marL="90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000" baseline="0">
                <a:solidFill>
                  <a:schemeClr val="tx2"/>
                </a:solidFill>
                <a:latin typeface="+mn-lt"/>
              </a:defRPr>
            </a:lvl3pPr>
            <a:lvl4pPr marL="126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gt;"/>
              <a:tabLst/>
              <a:defRPr sz="2000" baseline="0">
                <a:solidFill>
                  <a:schemeClr val="tx2"/>
                </a:solidFill>
                <a:latin typeface="+mn-lt"/>
              </a:defRPr>
            </a:lvl4pPr>
            <a:lvl5pPr marL="162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000" baseline="0">
                <a:solidFill>
                  <a:schemeClr val="tx2"/>
                </a:solidFill>
                <a:latin typeface="+mn-lt"/>
              </a:defRPr>
            </a:lvl5pPr>
            <a:lvl6pPr marL="2514600" indent="-228600" algn="l" rtl="0" eaLnBrk="1" fontAlgn="base" hangingPunct="1">
              <a:lnSpc>
                <a:spcPct val="110000"/>
              </a:lnSpc>
              <a:spcBef>
                <a:spcPct val="10000"/>
              </a:spcBef>
              <a:spcAft>
                <a:spcPct val="0"/>
              </a:spcAft>
              <a:buClr>
                <a:schemeClr val="tx2"/>
              </a:buClr>
              <a:buFont typeface="Rdg Vesta" pitchFamily="2" charset="0"/>
              <a:buChar char="»"/>
              <a:defRPr sz="2000">
                <a:solidFill>
                  <a:schemeClr val="tx1"/>
                </a:solidFill>
                <a:latin typeface="+mn-lt"/>
              </a:defRPr>
            </a:lvl6pPr>
            <a:lvl7pPr marL="2971800" indent="-228600" algn="l" rtl="0" eaLnBrk="1" fontAlgn="base" hangingPunct="1">
              <a:lnSpc>
                <a:spcPct val="110000"/>
              </a:lnSpc>
              <a:spcBef>
                <a:spcPct val="10000"/>
              </a:spcBef>
              <a:spcAft>
                <a:spcPct val="0"/>
              </a:spcAft>
              <a:buClr>
                <a:schemeClr val="tx2"/>
              </a:buClr>
              <a:buFont typeface="Rdg Vesta" pitchFamily="2" charset="0"/>
              <a:buChar char="»"/>
              <a:defRPr sz="2000">
                <a:solidFill>
                  <a:schemeClr val="tx1"/>
                </a:solidFill>
                <a:latin typeface="+mn-lt"/>
              </a:defRPr>
            </a:lvl7pPr>
            <a:lvl8pPr marL="3429000" indent="-228600" algn="l" rtl="0" eaLnBrk="1" fontAlgn="base" hangingPunct="1">
              <a:lnSpc>
                <a:spcPct val="110000"/>
              </a:lnSpc>
              <a:spcBef>
                <a:spcPct val="10000"/>
              </a:spcBef>
              <a:spcAft>
                <a:spcPct val="0"/>
              </a:spcAft>
              <a:buClr>
                <a:schemeClr val="tx2"/>
              </a:buClr>
              <a:buFont typeface="Rdg Vesta" pitchFamily="2" charset="0"/>
              <a:buChar char="»"/>
              <a:defRPr sz="2000">
                <a:solidFill>
                  <a:schemeClr val="tx1"/>
                </a:solidFill>
                <a:latin typeface="+mn-lt"/>
              </a:defRPr>
            </a:lvl8pPr>
            <a:lvl9pPr marL="3886200" indent="-228600" algn="l" rtl="0" eaLnBrk="1" fontAlgn="base" hangingPunct="1">
              <a:lnSpc>
                <a:spcPct val="110000"/>
              </a:lnSpc>
              <a:spcBef>
                <a:spcPct val="10000"/>
              </a:spcBef>
              <a:spcAft>
                <a:spcPct val="0"/>
              </a:spcAft>
              <a:buClr>
                <a:schemeClr val="tx2"/>
              </a:buClr>
              <a:buFont typeface="Rdg Vesta" pitchFamily="2" charset="0"/>
              <a:buChar char="»"/>
              <a:defRPr sz="2000">
                <a:solidFill>
                  <a:schemeClr val="tx1"/>
                </a:solidFill>
                <a:latin typeface="+mn-lt"/>
              </a:defRPr>
            </a:lvl9pPr>
          </a:lstStyle>
          <a:p>
            <a:r>
              <a:rPr lang="en-GB" kern="0" dirty="0" smtClean="0"/>
              <a:t>Access learning on the go!</a:t>
            </a:r>
          </a:p>
          <a:p>
            <a:r>
              <a:rPr lang="en-GB" kern="0" dirty="0" smtClean="0"/>
              <a:t>Keep up-to-date with announcements</a:t>
            </a:r>
          </a:p>
          <a:p>
            <a:r>
              <a:rPr lang="en-GB" kern="0" dirty="0" smtClean="0"/>
              <a:t>Receive notifications when new content is added to your modules</a:t>
            </a:r>
          </a:p>
          <a:p>
            <a:endParaRPr lang="en-GB" kern="0" dirty="0"/>
          </a:p>
        </p:txBody>
      </p:sp>
      <p:sp>
        <p:nvSpPr>
          <p:cNvPr id="7" name="Content Placeholder 2"/>
          <p:cNvSpPr txBox="1">
            <a:spLocks/>
          </p:cNvSpPr>
          <p:nvPr/>
        </p:nvSpPr>
        <p:spPr bwMode="auto">
          <a:xfrm>
            <a:off x="424800" y="4365104"/>
            <a:ext cx="3993223" cy="1808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180000" marR="0" indent="-180000" algn="l" defTabSz="914400" rtl="0" eaLnBrk="1" fontAlgn="base" latinLnBrk="0" hangingPunct="1">
              <a:lnSpc>
                <a:spcPct val="100000"/>
              </a:lnSpc>
              <a:spcBef>
                <a:spcPct val="20000"/>
              </a:spcBef>
              <a:spcAft>
                <a:spcPct val="0"/>
              </a:spcAft>
              <a:buClr>
                <a:schemeClr val="accent1"/>
              </a:buClr>
              <a:buSzTx/>
              <a:buFont typeface="Arial" charset="0"/>
              <a:buChar char="•"/>
              <a:tabLst/>
              <a:defRPr sz="2000" baseline="0">
                <a:solidFill>
                  <a:schemeClr val="tx2"/>
                </a:solidFill>
                <a:latin typeface="+mn-lt"/>
                <a:ea typeface="+mn-ea"/>
                <a:cs typeface="+mn-cs"/>
              </a:defRPr>
            </a:lvl1pPr>
            <a:lvl2pPr marL="540000" marR="0" indent="-180000" algn="l" defTabSz="914400" rtl="0" eaLnBrk="1" fontAlgn="base" latinLnBrk="0" hangingPunct="1">
              <a:lnSpc>
                <a:spcPct val="100000"/>
              </a:lnSpc>
              <a:spcBef>
                <a:spcPct val="20000"/>
              </a:spcBef>
              <a:spcAft>
                <a:spcPct val="0"/>
              </a:spcAft>
              <a:buClr>
                <a:srgbClr val="63656A"/>
              </a:buClr>
              <a:buSzTx/>
              <a:buFont typeface="Effra" panose="020B0603020203020204" pitchFamily="34" charset="0"/>
              <a:buChar char="•"/>
              <a:tabLst/>
              <a:defRPr sz="2000" baseline="0">
                <a:solidFill>
                  <a:schemeClr val="tx2"/>
                </a:solidFill>
                <a:latin typeface="+mn-lt"/>
              </a:defRPr>
            </a:lvl2pPr>
            <a:lvl3pPr marL="90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000" baseline="0">
                <a:solidFill>
                  <a:schemeClr val="tx2"/>
                </a:solidFill>
                <a:latin typeface="+mn-lt"/>
              </a:defRPr>
            </a:lvl3pPr>
            <a:lvl4pPr marL="126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gt;"/>
              <a:tabLst/>
              <a:defRPr sz="2000" baseline="0">
                <a:solidFill>
                  <a:schemeClr val="tx2"/>
                </a:solidFill>
                <a:latin typeface="+mn-lt"/>
              </a:defRPr>
            </a:lvl4pPr>
            <a:lvl5pPr marL="162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000" baseline="0">
                <a:solidFill>
                  <a:schemeClr val="tx2"/>
                </a:solidFill>
                <a:latin typeface="+mn-lt"/>
              </a:defRPr>
            </a:lvl5pPr>
            <a:lvl6pPr marL="2514600" indent="-228600" algn="l" rtl="0" eaLnBrk="1" fontAlgn="base" hangingPunct="1">
              <a:lnSpc>
                <a:spcPct val="110000"/>
              </a:lnSpc>
              <a:spcBef>
                <a:spcPct val="10000"/>
              </a:spcBef>
              <a:spcAft>
                <a:spcPct val="0"/>
              </a:spcAft>
              <a:buClr>
                <a:schemeClr val="tx2"/>
              </a:buClr>
              <a:buFont typeface="Rdg Vesta" pitchFamily="2" charset="0"/>
              <a:buChar char="»"/>
              <a:defRPr sz="2000">
                <a:solidFill>
                  <a:schemeClr val="tx1"/>
                </a:solidFill>
                <a:latin typeface="+mn-lt"/>
              </a:defRPr>
            </a:lvl6pPr>
            <a:lvl7pPr marL="2971800" indent="-228600" algn="l" rtl="0" eaLnBrk="1" fontAlgn="base" hangingPunct="1">
              <a:lnSpc>
                <a:spcPct val="110000"/>
              </a:lnSpc>
              <a:spcBef>
                <a:spcPct val="10000"/>
              </a:spcBef>
              <a:spcAft>
                <a:spcPct val="0"/>
              </a:spcAft>
              <a:buClr>
                <a:schemeClr val="tx2"/>
              </a:buClr>
              <a:buFont typeface="Rdg Vesta" pitchFamily="2" charset="0"/>
              <a:buChar char="»"/>
              <a:defRPr sz="2000">
                <a:solidFill>
                  <a:schemeClr val="tx1"/>
                </a:solidFill>
                <a:latin typeface="+mn-lt"/>
              </a:defRPr>
            </a:lvl7pPr>
            <a:lvl8pPr marL="3429000" indent="-228600" algn="l" rtl="0" eaLnBrk="1" fontAlgn="base" hangingPunct="1">
              <a:lnSpc>
                <a:spcPct val="110000"/>
              </a:lnSpc>
              <a:spcBef>
                <a:spcPct val="10000"/>
              </a:spcBef>
              <a:spcAft>
                <a:spcPct val="0"/>
              </a:spcAft>
              <a:buClr>
                <a:schemeClr val="tx2"/>
              </a:buClr>
              <a:buFont typeface="Rdg Vesta" pitchFamily="2" charset="0"/>
              <a:buChar char="»"/>
              <a:defRPr sz="2000">
                <a:solidFill>
                  <a:schemeClr val="tx1"/>
                </a:solidFill>
                <a:latin typeface="+mn-lt"/>
              </a:defRPr>
            </a:lvl8pPr>
            <a:lvl9pPr marL="3886200" indent="-228600" algn="l" rtl="0" eaLnBrk="1" fontAlgn="base" hangingPunct="1">
              <a:lnSpc>
                <a:spcPct val="110000"/>
              </a:lnSpc>
              <a:spcBef>
                <a:spcPct val="10000"/>
              </a:spcBef>
              <a:spcAft>
                <a:spcPct val="0"/>
              </a:spcAft>
              <a:buClr>
                <a:schemeClr val="tx2"/>
              </a:buClr>
              <a:buFont typeface="Rdg Vesta" pitchFamily="2" charset="0"/>
              <a:buChar char="»"/>
              <a:defRPr sz="2000">
                <a:solidFill>
                  <a:schemeClr val="tx1"/>
                </a:solidFill>
                <a:latin typeface="+mn-lt"/>
              </a:defRPr>
            </a:lvl9pPr>
          </a:lstStyle>
          <a:p>
            <a:pPr marL="0" indent="0">
              <a:buNone/>
            </a:pPr>
            <a:r>
              <a:rPr lang="en-GB" b="1" kern="0" dirty="0" smtClean="0"/>
              <a:t>Android</a:t>
            </a:r>
          </a:p>
          <a:p>
            <a:r>
              <a:rPr lang="en-GB" kern="0" dirty="0" smtClean="0"/>
              <a:t>Google Play Store</a:t>
            </a:r>
            <a:endParaRPr lang="en-GB" kern="0" dirty="0"/>
          </a:p>
          <a:p>
            <a:pPr marL="0" indent="0">
              <a:buNone/>
            </a:pPr>
            <a:r>
              <a:rPr lang="en-GB" b="1" kern="0" dirty="0" smtClean="0"/>
              <a:t>Apple</a:t>
            </a:r>
          </a:p>
          <a:p>
            <a:r>
              <a:rPr lang="en-GB" kern="0" dirty="0" smtClean="0"/>
              <a:t>App Store</a:t>
            </a:r>
            <a:endParaRPr lang="en-GB" kern="0" dirty="0"/>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4805" y="4145957"/>
            <a:ext cx="1733720" cy="1894135"/>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22778" y="4159388"/>
            <a:ext cx="1867272" cy="1867272"/>
          </a:xfrm>
          <a:prstGeom prst="rect">
            <a:avLst/>
          </a:prstGeom>
        </p:spPr>
      </p:pic>
    </p:spTree>
    <p:extLst>
      <p:ext uri="{BB962C8B-B14F-4D97-AF65-F5344CB8AC3E}">
        <p14:creationId xmlns:p14="http://schemas.microsoft.com/office/powerpoint/2010/main" val="7726041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t>Submitting assignments online </a:t>
            </a:r>
            <a:br>
              <a:rPr lang="en-GB" sz="3600" dirty="0" smtClean="0"/>
            </a:br>
            <a:r>
              <a:rPr lang="en-GB" sz="3600" dirty="0" smtClean="0"/>
              <a:t>(</a:t>
            </a:r>
            <a:r>
              <a:rPr lang="en-GB" sz="3600" dirty="0" err="1" smtClean="0"/>
              <a:t>Turnitin</a:t>
            </a:r>
            <a:r>
              <a:rPr lang="en-GB" sz="3600" dirty="0" smtClean="0"/>
              <a:t>)</a:t>
            </a:r>
            <a:endParaRPr lang="en-GB" sz="3600" dirty="0"/>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solidFill>
                  <a:srgbClr val="50535A"/>
                </a:solidFill>
              </a:rPr>
              <a:pPr/>
              <a:t>9</a:t>
            </a:fld>
            <a:endParaRPr lang="en-GB" altLang="en-US">
              <a:solidFill>
                <a:srgbClr val="50535A"/>
              </a:solidFill>
            </a:endParaRPr>
          </a:p>
        </p:txBody>
      </p:sp>
      <p:cxnSp>
        <p:nvCxnSpPr>
          <p:cNvPr id="7" name="Straight Arrow Connector 6"/>
          <p:cNvCxnSpPr/>
          <p:nvPr/>
        </p:nvCxnSpPr>
        <p:spPr bwMode="auto">
          <a:xfrm>
            <a:off x="2411760" y="4077072"/>
            <a:ext cx="864096" cy="0"/>
          </a:xfrm>
          <a:prstGeom prst="straightConnector1">
            <a:avLst/>
          </a:prstGeom>
          <a:noFill/>
          <a:ln w="38100" cap="flat" cmpd="sng" algn="ctr">
            <a:solidFill>
              <a:schemeClr val="accent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pic>
        <p:nvPicPr>
          <p:cNvPr id="5122" name="Picture 2" descr="T:\CQSD-All\TECHNOLOGY ENHANCED LEARNING\MARKETING &amp; COMMS\Image Library\Logos\Tii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32656"/>
            <a:ext cx="762001" cy="519113"/>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8114" y="2420888"/>
            <a:ext cx="5173636" cy="3312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4"/>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659944" y="2204864"/>
            <a:ext cx="1695651" cy="395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1678702"/>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B10062 PP Templates JL v 13">
  <a:themeElements>
    <a:clrScheme name="LIMITLESS - Red">
      <a:dk1>
        <a:srgbClr val="50535A"/>
      </a:dk1>
      <a:lt1>
        <a:srgbClr val="FFFFFF"/>
      </a:lt1>
      <a:dk2>
        <a:srgbClr val="000000"/>
      </a:dk2>
      <a:lt2>
        <a:srgbClr val="E0E0E1"/>
      </a:lt2>
      <a:accent1>
        <a:srgbClr val="D2002E"/>
      </a:accent1>
      <a:accent2>
        <a:srgbClr val="EF7945"/>
      </a:accent2>
      <a:accent3>
        <a:srgbClr val="009A84"/>
      </a:accent3>
      <a:accent4>
        <a:srgbClr val="8ABD24"/>
      </a:accent4>
      <a:accent5>
        <a:srgbClr val="00AEEF"/>
      </a:accent5>
      <a:accent6>
        <a:srgbClr val="79679C"/>
      </a:accent6>
      <a:hlink>
        <a:srgbClr val="D2002E"/>
      </a:hlink>
      <a:folHlink>
        <a:srgbClr val="747478"/>
      </a:folHlink>
    </a:clrScheme>
    <a:fontScheme name="Custom 1">
      <a:majorFont>
        <a:latin typeface="Effra Heavy"/>
        <a:ea typeface=""/>
        <a:cs typeface=""/>
      </a:majorFont>
      <a:minorFont>
        <a:latin typeface="Effr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38100">
          <a:solidFill>
            <a:schemeClr val="accent1"/>
          </a:solidFill>
        </a:ln>
        <a:effectLst/>
        <a:ex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marR="0" indent="0" algn="l" defTabSz="914400" rtl="0" eaLnBrk="1" fontAlgn="base" latinLnBrk="0" hangingPunct="1">
          <a:lnSpc>
            <a:spcPct val="100000"/>
          </a:lnSpc>
          <a:spcBef>
            <a:spcPct val="0"/>
          </a:spcBef>
          <a:spcAft>
            <a:spcPct val="0"/>
          </a:spcAft>
          <a:buClrTx/>
          <a:buSzTx/>
          <a:buFontTx/>
          <a:buNone/>
          <a:tabLst/>
          <a:defRPr kumimoji="0" sz="2400" b="0" i="0" u="none" strike="noStrike" cap="none" normalizeH="0" baseline="0" dirty="0" err="1" smtClean="0">
            <a:ln>
              <a:noFill/>
            </a:ln>
            <a:solidFill>
              <a:schemeClr val="bg1"/>
            </a:solidFill>
            <a:effectLst/>
            <a:latin typeface="+mn-lt"/>
          </a:defRPr>
        </a:defPPr>
      </a:lstStyle>
    </a:spDef>
    <a:lnDef>
      <a:spPr bwMode="auto">
        <a:noFill/>
        <a:ln w="3810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a:lstStyle/>
    </a:lnDef>
    <a:txDef>
      <a:spPr>
        <a:noFill/>
      </a:spPr>
      <a:bodyPr wrap="square" rtlCol="0">
        <a:spAutoFit/>
      </a:bodyPr>
      <a:lstStyle>
        <a:defPPr>
          <a:defRPr dirty="0" err="1" smtClean="0">
            <a:solidFill>
              <a:schemeClr val="tx2"/>
            </a:solidFill>
            <a:latin typeface="+mn-lt"/>
          </a:defRPr>
        </a:defPPr>
      </a:lstStyle>
    </a:txDef>
  </a:objectDefaults>
  <a:extraClrSchemeLst>
    <a:extraClrScheme>
      <a:clrScheme name="UoR - Red">
        <a:dk1>
          <a:srgbClr val="50535A"/>
        </a:dk1>
        <a:lt1>
          <a:srgbClr val="FFFFFF"/>
        </a:lt1>
        <a:dk2>
          <a:srgbClr val="000000"/>
        </a:dk2>
        <a:lt2>
          <a:srgbClr val="E0E0E1"/>
        </a:lt2>
        <a:accent1>
          <a:srgbClr val="D2002E"/>
        </a:accent1>
        <a:accent2>
          <a:srgbClr val="EF7945"/>
        </a:accent2>
        <a:accent3>
          <a:srgbClr val="009A84"/>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Orange">
        <a:dk1>
          <a:srgbClr val="50535A"/>
        </a:dk1>
        <a:lt1>
          <a:srgbClr val="FFFFFF"/>
        </a:lt1>
        <a:dk2>
          <a:srgbClr val="000000"/>
        </a:dk2>
        <a:lt2>
          <a:srgbClr val="E0E0E1"/>
        </a:lt2>
        <a:accent1>
          <a:srgbClr val="EF7945"/>
        </a:accent1>
        <a:accent2>
          <a:srgbClr val="D2002E"/>
        </a:accent2>
        <a:accent3>
          <a:srgbClr val="009A84"/>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Jade">
        <a:dk1>
          <a:srgbClr val="50535A"/>
        </a:dk1>
        <a:lt1>
          <a:srgbClr val="FFFFFF"/>
        </a:lt1>
        <a:dk2>
          <a:srgbClr val="000000"/>
        </a:dk2>
        <a:lt2>
          <a:srgbClr val="E0E0E1"/>
        </a:lt2>
        <a:accent1>
          <a:srgbClr val="009A84"/>
        </a:accent1>
        <a:accent2>
          <a:srgbClr val="EF7945"/>
        </a:accent2>
        <a:accent3>
          <a:srgbClr val="D2002E"/>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Green">
        <a:dk1>
          <a:srgbClr val="50535A"/>
        </a:dk1>
        <a:lt1>
          <a:srgbClr val="FFFFFF"/>
        </a:lt1>
        <a:dk2>
          <a:srgbClr val="000000"/>
        </a:dk2>
        <a:lt2>
          <a:srgbClr val="E0E0E1"/>
        </a:lt2>
        <a:accent1>
          <a:srgbClr val="8ABD24"/>
        </a:accent1>
        <a:accent2>
          <a:srgbClr val="EF7945"/>
        </a:accent2>
        <a:accent3>
          <a:srgbClr val="009A84"/>
        </a:accent3>
        <a:accent4>
          <a:srgbClr val="D2002E"/>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Cyan">
        <a:dk1>
          <a:srgbClr val="50535A"/>
        </a:dk1>
        <a:lt1>
          <a:srgbClr val="FFFFFF"/>
        </a:lt1>
        <a:dk2>
          <a:srgbClr val="000000"/>
        </a:dk2>
        <a:lt2>
          <a:srgbClr val="E0E0E1"/>
        </a:lt2>
        <a:accent1>
          <a:srgbClr val="00AEEF"/>
        </a:accent1>
        <a:accent2>
          <a:srgbClr val="EF7945"/>
        </a:accent2>
        <a:accent3>
          <a:srgbClr val="009A84"/>
        </a:accent3>
        <a:accent4>
          <a:srgbClr val="8ABD24"/>
        </a:accent4>
        <a:accent5>
          <a:srgbClr val="D2002E"/>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Purple">
        <a:dk1>
          <a:srgbClr val="50535A"/>
        </a:dk1>
        <a:lt1>
          <a:srgbClr val="FFFFFF"/>
        </a:lt1>
        <a:dk2>
          <a:srgbClr val="000000"/>
        </a:dk2>
        <a:lt2>
          <a:srgbClr val="E0E0E1"/>
        </a:lt2>
        <a:accent1>
          <a:srgbClr val="79679C"/>
        </a:accent1>
        <a:accent2>
          <a:srgbClr val="EF7945"/>
        </a:accent2>
        <a:accent3>
          <a:srgbClr val="009A84"/>
        </a:accent3>
        <a:accent4>
          <a:srgbClr val="8ABD24"/>
        </a:accent4>
        <a:accent5>
          <a:srgbClr val="00AEEF"/>
        </a:accent5>
        <a:accent6>
          <a:srgbClr val="D2002E"/>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Pink">
        <a:dk1>
          <a:srgbClr val="50535A"/>
        </a:dk1>
        <a:lt1>
          <a:srgbClr val="FFFFFF"/>
        </a:lt1>
        <a:dk2>
          <a:srgbClr val="000000"/>
        </a:dk2>
        <a:lt2>
          <a:srgbClr val="E0E0E1"/>
        </a:lt2>
        <a:accent1>
          <a:srgbClr val="E6007E"/>
        </a:accent1>
        <a:accent2>
          <a:srgbClr val="EF7945"/>
        </a:accent2>
        <a:accent3>
          <a:srgbClr val="009A84"/>
        </a:accent3>
        <a:accent4>
          <a:srgbClr val="8ABD24"/>
        </a:accent4>
        <a:accent5>
          <a:srgbClr val="00AEEF"/>
        </a:accent5>
        <a:accent6>
          <a:srgbClr val="D2002E"/>
        </a:accent6>
        <a:hlink>
          <a:srgbClr val="D2002E"/>
        </a:hlink>
        <a:folHlink>
          <a:srgbClr val="50535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2788</TotalTime>
  <Words>1922</Words>
  <Application>Microsoft Office PowerPoint</Application>
  <PresentationFormat>On-screen Show (4:3)</PresentationFormat>
  <Paragraphs>187</Paragraphs>
  <Slides>24</Slides>
  <Notes>24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B10062 PP Templates JL v 13</vt:lpstr>
      <vt:lpstr> [insert Module title here]</vt:lpstr>
      <vt:lpstr> WHAT IS BLACKboard?</vt:lpstr>
      <vt:lpstr>How do I access Blackboard?</vt:lpstr>
      <vt:lpstr>PowerPoint Presentation</vt:lpstr>
      <vt:lpstr>Guides and help</vt:lpstr>
      <vt:lpstr>Using Blackboard for  [module name]</vt:lpstr>
      <vt:lpstr>TOUR of the course</vt:lpstr>
      <vt:lpstr>Blackboard mobile app </vt:lpstr>
      <vt:lpstr>Submitting assignments online  (Turnitin)</vt:lpstr>
      <vt:lpstr>Submitting your assignment</vt:lpstr>
      <vt:lpstr>name and title</vt:lpstr>
      <vt:lpstr>Uploading your file</vt:lpstr>
      <vt:lpstr>Uploading your file</vt:lpstr>
      <vt:lpstr>Confirming the correct file</vt:lpstr>
      <vt:lpstr>How do I know my assignment  has been submitted?</vt:lpstr>
      <vt:lpstr>Remember:</vt:lpstr>
      <vt:lpstr>Submitting assignments online  (BLACKBOARD)</vt:lpstr>
      <vt:lpstr>Assignment information</vt:lpstr>
      <vt:lpstr>Assignment information</vt:lpstr>
      <vt:lpstr>Uploading your file</vt:lpstr>
      <vt:lpstr>Completing the submission</vt:lpstr>
      <vt:lpstr>Successful submission</vt:lpstr>
      <vt:lpstr>How do I know my assignment  has been submitted?</vt:lpstr>
      <vt:lpstr>Remember:</vt:lpstr>
    </vt:vector>
  </TitlesOfParts>
  <Company>University of Reading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C. Papaefthimiou</dc:creator>
  <cp:lastModifiedBy>Lauren Jayne McCann</cp:lastModifiedBy>
  <cp:revision>146</cp:revision>
  <cp:lastPrinted>2015-09-21T08:51:18Z</cp:lastPrinted>
  <dcterms:created xsi:type="dcterms:W3CDTF">2015-07-29T13:47:58Z</dcterms:created>
  <dcterms:modified xsi:type="dcterms:W3CDTF">2015-11-24T15:00:28Z</dcterms:modified>
</cp:coreProperties>
</file>