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60" r:id="rId2"/>
    <p:sldId id="282" r:id="rId3"/>
    <p:sldId id="286" r:id="rId4"/>
    <p:sldId id="287" r:id="rId5"/>
    <p:sldId id="288" r:id="rId6"/>
    <p:sldId id="289" r:id="rId7"/>
    <p:sldId id="293" r:id="rId8"/>
    <p:sldId id="295" r:id="rId9"/>
    <p:sldId id="298"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5" autoAdjust="0"/>
    <p:restoredTop sz="84369" autoAdjust="0"/>
  </p:normalViewPr>
  <p:slideViewPr>
    <p:cSldViewPr showGuides="1">
      <p:cViewPr varScale="1">
        <p:scale>
          <a:sx n="91" d="100"/>
          <a:sy n="91"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24/11/2015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24/11/2015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your module or programme</a:t>
            </a:r>
            <a:r>
              <a:rPr lang="en-GB" baseline="0" dirty="0" smtClean="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24 November 2015</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smtClean="0">
                <a:solidFill>
                  <a:prstClr val="black"/>
                </a:solidFill>
              </a:rPr>
              <a:t>e-Assessment Overview</a:t>
            </a:r>
            <a:endParaRPr lang="en-GB" altLang="en-US">
              <a:solidFill>
                <a:prstClr val="black"/>
              </a:solidFill>
            </a:endParaRPr>
          </a:p>
        </p:txBody>
      </p:sp>
      <p:sp>
        <p:nvSpPr>
          <p:cNvPr id="7" name="Footer Placeholder 6"/>
          <p:cNvSpPr>
            <a:spLocks noGrp="1"/>
          </p:cNvSpPr>
          <p:nvPr>
            <p:ph type="ftr" sz="quarter" idx="13"/>
          </p:nvPr>
        </p:nvSpPr>
        <p:spPr/>
        <p:txBody>
          <a:bodyPr/>
          <a:lstStyle/>
          <a:p>
            <a:r>
              <a:rPr lang="en-GB" altLang="en-US" smtClean="0">
                <a:solidFill>
                  <a:prstClr val="black"/>
                </a:solidFill>
              </a:rPr>
              <a:t>CQSD TEL team</a:t>
            </a:r>
            <a:endParaRPr lang="en-GB" altLang="en-US">
              <a:solidFill>
                <a:prstClr val="black"/>
              </a:solidFill>
            </a:endParaRPr>
          </a:p>
        </p:txBody>
      </p:sp>
    </p:spTree>
    <p:extLst>
      <p:ext uri="{BB962C8B-B14F-4D97-AF65-F5344CB8AC3E}">
        <p14:creationId xmlns:p14="http://schemas.microsoft.com/office/powerpoint/2010/main" val="36210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Use</a:t>
            </a:r>
            <a:r>
              <a:rPr lang="en-GB" b="1" baseline="0" dirty="0" smtClean="0"/>
              <a:t> the relevant slides for the type of assignment tool you use (</a:t>
            </a:r>
            <a:r>
              <a:rPr lang="en-GB" b="1" baseline="0" dirty="0" err="1" smtClean="0"/>
              <a:t>Turnitin</a:t>
            </a:r>
            <a:r>
              <a:rPr lang="en-GB" b="1" baseline="0" dirty="0" smtClean="0"/>
              <a:t> or Blackboard </a:t>
            </a:r>
            <a:r>
              <a:rPr lang="en-GB" b="1" baseline="0" dirty="0" err="1" smtClean="0"/>
              <a:t>Assignmets</a:t>
            </a:r>
            <a:r>
              <a:rPr lang="en-GB" b="1" baseline="0" dirty="0" smtClean="0"/>
              <a:t>).</a:t>
            </a:r>
          </a:p>
          <a:p>
            <a:r>
              <a:rPr lang="en-GB" baseline="0" dirty="0" smtClean="0"/>
              <a:t>Talk the students through the steps for submitting a </a:t>
            </a:r>
            <a:r>
              <a:rPr lang="en-GB" baseline="0" dirty="0" err="1" smtClean="0"/>
              <a:t>Turnitin</a:t>
            </a:r>
            <a:r>
              <a:rPr lang="en-GB" baseline="0" dirty="0" smtClean="0"/>
              <a:t> Assignment, using the screenshots.</a:t>
            </a:r>
          </a:p>
          <a:p>
            <a:r>
              <a:rPr lang="en-GB" baseline="0" dirty="0" smtClean="0"/>
              <a:t>NB: If you’re using </a:t>
            </a:r>
            <a:r>
              <a:rPr lang="en-GB" baseline="0" dirty="0" err="1" smtClean="0"/>
              <a:t>Turnitin</a:t>
            </a:r>
            <a:r>
              <a:rPr lang="en-GB" baseline="0" dirty="0" smtClean="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smtClean="0"/>
              <a:t>For a </a:t>
            </a:r>
            <a:r>
              <a:rPr lang="en-GB" baseline="0" dirty="0" err="1" smtClean="0"/>
              <a:t>Turnitin</a:t>
            </a:r>
            <a:r>
              <a:rPr lang="en-GB" baseline="0" dirty="0" smtClean="0"/>
              <a:t> submission, students go to the area on the course menu (left-hand side) where you’ve created the assignments. We advise you create a course area for assignments and label it clearly (see example shown). Once they’re in the Assignments area, they should click ‘View/complete’ under the appropriate assignment to start submission.</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a:t>
            </a:fld>
            <a:endParaRPr lang="en-GB"/>
          </a:p>
        </p:txBody>
      </p:sp>
    </p:spTree>
    <p:extLst>
      <p:ext uri="{BB962C8B-B14F-4D97-AF65-F5344CB8AC3E}">
        <p14:creationId xmlns:p14="http://schemas.microsoft.com/office/powerpoint/2010/main" val="23001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in the assignment inbox, the student will be able to see</a:t>
            </a:r>
            <a:r>
              <a:rPr lang="en-GB" baseline="0" dirty="0" smtClean="0"/>
              <a:t> information such as assignment due date, when the inbox is available for submission (start date) and when the marks will be released (post date). To continue, click on the submit button.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228145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student’s name will be filled in automatically</a:t>
            </a:r>
            <a:r>
              <a:rPr lang="en-GB" baseline="0" dirty="0" smtClean="0"/>
              <a:t> and they should type in their submission title (e.g. title of their essay) – remind them of any specific instructions you may have for assignment titles in your module/department/school.</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28346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the students of the disclaimer, that by submitting their assignment they agree with the statement of original authorship.</a:t>
            </a:r>
          </a:p>
          <a:p>
            <a:r>
              <a:rPr lang="en-GB" dirty="0" smtClean="0"/>
              <a:t>Remind</a:t>
            </a:r>
            <a:r>
              <a:rPr lang="en-GB" baseline="0" dirty="0" smtClean="0"/>
              <a:t> them to follow the appropriate file naming conventions for your school/department before uploading their file.</a:t>
            </a:r>
          </a:p>
          <a:p>
            <a:r>
              <a:rPr lang="en-GB" baseline="0" dirty="0" smtClean="0"/>
              <a:t>They can upload files by browsing their computer, Dropbox or Google Drive, selecting the assignment file and clicking ‘open’.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122071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a:t>
            </a:r>
            <a:r>
              <a:rPr lang="en-GB" baseline="0" dirty="0" smtClean="0"/>
              <a:t> will then be taken to a page where they can, again, see their name and submission title, but also the attached file – remind them to check the correct file has been attached. </a:t>
            </a:r>
          </a:p>
          <a:p>
            <a:r>
              <a:rPr lang="en-GB" baseline="0" dirty="0" smtClean="0"/>
              <a:t>Click on the ‘Clear file’ button and start again if the wrong file has been attached.</a:t>
            </a:r>
          </a:p>
          <a:p>
            <a:r>
              <a:rPr lang="en-GB" baseline="0" dirty="0" smtClean="0"/>
              <a:t>Once they’ve checked the details on this page are correct, they can upload the assignment by clicking ‘Upload’.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268227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take a few minutes for the submission to process.</a:t>
            </a:r>
            <a:r>
              <a:rPr lang="en-GB" baseline="0" dirty="0" smtClean="0"/>
              <a:t> Then students can see their file and the submission information, and can confirm submission if details are correct – otherwise they can cancel and start again.</a:t>
            </a:r>
            <a:endParaRPr lang="en-GB" dirty="0" smtClean="0"/>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19113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green message that appears is a digital receipt, but students also receive an email to confirm their submission has been successful. This email comes with a unique paper ID that can be used for future reference.</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8</a:t>
            </a:fld>
            <a:endParaRPr lang="en-GB"/>
          </a:p>
        </p:txBody>
      </p:sp>
    </p:spTree>
    <p:extLst>
      <p:ext uri="{BB962C8B-B14F-4D97-AF65-F5344CB8AC3E}">
        <p14:creationId xmlns:p14="http://schemas.microsoft.com/office/powerpoint/2010/main" val="342798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Instruct the students on who</a:t>
            </a:r>
            <a:r>
              <a:rPr lang="en-GB" baseline="0" dirty="0" smtClean="0"/>
              <a:t> to contact if they’ve submitted the wrong file.</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114244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24/11/2015</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24/11/2015</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smtClean="0">
                <a:solidFill>
                  <a:schemeClr val="tx1"/>
                </a:solidFill>
                <a:latin typeface="+mj-lt"/>
              </a:rPr>
              <a:t>EDUCATION IS</a:t>
            </a:r>
            <a:endParaRPr lang="en-GB" dirty="0">
              <a:solidFill>
                <a:schemeClr val="tx1"/>
              </a:solidFill>
              <a:latin typeface="+mj-lt"/>
            </a:endParaRP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smtClean="0">
                <a:solidFill>
                  <a:schemeClr val="tx1"/>
                </a:solidFill>
                <a:latin typeface="+mj-lt"/>
              </a:rPr>
              <a:t>MAKE THE BOX LONGER FOR LONGER PHRASES</a:t>
            </a:r>
            <a:endParaRPr lang="en-GB" dirty="0">
              <a:solidFill>
                <a:schemeClr val="tx1"/>
              </a:solidFill>
              <a:latin typeface="+mj-lt"/>
            </a:endParaRPr>
          </a:p>
        </p:txBody>
      </p:sp>
    </p:spTree>
    <p:extLst>
      <p:ext uri="{BB962C8B-B14F-4D97-AF65-F5344CB8AC3E}">
        <p14:creationId xmlns:p14="http://schemas.microsoft.com/office/powerpoint/2010/main" val="96720475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24/11/2015</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err="1" smtClean="0"/>
              <a:t>eSubmission</a:t>
            </a:r>
            <a:r>
              <a:rPr lang="en-GB" sz="2800" b="1" dirty="0" smtClean="0"/>
              <a:t>: Submitting your work using the Turnitin Assignment</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smtClean="0"/>
              <a:t> </a:t>
            </a:r>
            <a:r>
              <a:rPr lang="en-GB" dirty="0"/>
              <a:t>[</a:t>
            </a:r>
            <a:r>
              <a:rPr lang="en-GB" dirty="0" smtClean="0"/>
              <a:t>insert Module title here]</a:t>
            </a:r>
            <a:endParaRPr lang="en-GB" dirty="0"/>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24/11/2015</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Submitting assignments online </a:t>
            </a:r>
            <a:br>
              <a:rPr lang="en-GB" sz="3600" dirty="0" smtClean="0"/>
            </a:br>
            <a:r>
              <a:rPr lang="en-GB" sz="3600" dirty="0" smtClean="0"/>
              <a:t>(</a:t>
            </a:r>
            <a:r>
              <a:rPr lang="en-GB" sz="3600" dirty="0" err="1" smtClean="0"/>
              <a:t>Turnitin</a:t>
            </a:r>
            <a:r>
              <a:rPr lang="en-GB" sz="3600" dirty="0" smtClean="0"/>
              <a:t>)</a:t>
            </a:r>
            <a:endParaRPr lang="en-GB" sz="3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cxnSp>
        <p:nvCxnSpPr>
          <p:cNvPr id="7" name="Straight Arrow Connector 6"/>
          <p:cNvCxnSpPr/>
          <p:nvPr/>
        </p:nvCxnSpPr>
        <p:spPr bwMode="auto">
          <a:xfrm>
            <a:off x="2411760" y="4077072"/>
            <a:ext cx="864096"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5122"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114" y="2420888"/>
            <a:ext cx="517363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59944" y="2204864"/>
            <a:ext cx="1695651"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6787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80000" cy="828000"/>
          </a:xfrm>
        </p:spPr>
        <p:txBody>
          <a:bodyPr/>
          <a:lstStyle/>
          <a:p>
            <a:r>
              <a:rPr lang="en-GB" dirty="0" smtClean="0"/>
              <a:t>Submitting your assignment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5"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1468" y="2214563"/>
            <a:ext cx="7886776"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smtClean="0"/>
              <a:t>name and title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bwMode="auto">
          <a:xfrm>
            <a:off x="550570" y="2441794"/>
            <a:ext cx="7765846" cy="35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CQSD-All\TECHNOLOGY ENHANCED LEARNING\MARKETING &amp; COMMS\Image Library\Logos\Ti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80000" cy="828000"/>
          </a:xfrm>
        </p:spPr>
        <p:txBody>
          <a:bodyPr/>
          <a:lstStyle/>
          <a:p>
            <a:r>
              <a:rPr lang="en-GB" dirty="0" smtClean="0"/>
              <a:t>Uploading your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a:xfrm>
            <a:off x="956503" y="2214563"/>
            <a:ext cx="7216706" cy="3959225"/>
          </a:xfrm>
          <a:prstGeom prst="rect">
            <a:avLst/>
          </a:prstGeom>
        </p:spPr>
      </p:pic>
      <p:pic>
        <p:nvPicPr>
          <p:cNvPr id="7" name="Content Placeholder 4"/>
          <p:cNvPicPr>
            <a:picLocks/>
          </p:cNvPicPr>
          <p:nvPr/>
        </p:nvPicPr>
        <p:blipFill>
          <a:blip r:embed="rId4" cstate="print"/>
          <a:stretch>
            <a:fillRect/>
          </a:stretch>
        </p:blipFill>
        <p:spPr bwMode="auto">
          <a:xfrm>
            <a:off x="4067944" y="4149080"/>
            <a:ext cx="4965798" cy="25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T:\CQSD-All\TECHNOLOGY ENHANCED LEARNING\MARKETING &amp; COMMS\Image Library\Logos\Tii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smtClean="0"/>
              <a:t>Uploading your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pic>
        <p:nvPicPr>
          <p:cNvPr id="6" name="Content Placeholder 5"/>
          <p:cNvPicPr>
            <a:picLocks noGrp="1"/>
          </p:cNvPicPr>
          <p:nvPr>
            <p:ph idx="1"/>
          </p:nvPr>
        </p:nvPicPr>
        <p:blipFill>
          <a:blip r:embed="rId3" cstate="print"/>
          <a:stretch>
            <a:fillRect/>
          </a:stretch>
        </p:blipFill>
        <p:spPr>
          <a:xfrm>
            <a:off x="2025594" y="2214563"/>
            <a:ext cx="5078524" cy="3959225"/>
          </a:xfrm>
          <a:prstGeom prst="rect">
            <a:avLst/>
          </a:prstGeom>
        </p:spPr>
      </p:pic>
      <p:pic>
        <p:nvPicPr>
          <p:cNvPr id="5" name="Picture 2" descr="T:\CQSD-All\TECHNOLOGY ENHANCED LEARNING\MARKETING &amp; COMMS\Image Library\Logos\Ti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2" y="1052736"/>
            <a:ext cx="8280000" cy="828000"/>
          </a:xfrm>
        </p:spPr>
        <p:txBody>
          <a:bodyPr/>
          <a:lstStyle/>
          <a:p>
            <a:r>
              <a:rPr lang="en-GB" dirty="0" smtClean="0"/>
              <a:t>Confirming the correct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7"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32856"/>
            <a:ext cx="5107962" cy="27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endParaRPr lang="en-GB"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657806"/>
            <a:ext cx="4655275" cy="417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do I know my assignment </a:t>
            </a:r>
            <a:br>
              <a:rPr lang="en-GB" sz="3200" dirty="0" smtClean="0"/>
            </a:br>
            <a:r>
              <a:rPr lang="en-GB" sz="3200" dirty="0" smtClean="0"/>
              <a:t>has been submitted?</a:t>
            </a:r>
            <a:endParaRPr lang="en-GB" sz="32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sp>
        <p:nvSpPr>
          <p:cNvPr id="5" name="Right Arrow 4"/>
          <p:cNvSpPr/>
          <p:nvPr/>
        </p:nvSpPr>
        <p:spPr bwMode="auto">
          <a:xfrm>
            <a:off x="467544" y="2708919"/>
            <a:ext cx="1512168" cy="805194"/>
          </a:xfrm>
          <a:prstGeom prst="rightArrow">
            <a:avLst/>
          </a:pr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b="1" dirty="0">
                <a:solidFill>
                  <a:schemeClr val="tx2"/>
                </a:solidFill>
              </a:rPr>
              <a:t>D</a:t>
            </a:r>
            <a:r>
              <a:rPr lang="en-GB" sz="1200" b="1" dirty="0" smtClean="0">
                <a:solidFill>
                  <a:schemeClr val="tx2"/>
                </a:solidFill>
              </a:rPr>
              <a:t>igital receipt</a:t>
            </a:r>
            <a:endParaRPr kumimoji="0" lang="en-GB" sz="1200" b="1" i="0" u="none" strike="noStrike" cap="none" normalizeH="0" baseline="0" dirty="0" smtClean="0">
              <a:ln>
                <a:solidFill>
                  <a:schemeClr val="tx2"/>
                </a:solidFill>
              </a:ln>
              <a:solidFill>
                <a:schemeClr val="tx2"/>
              </a:solidFill>
              <a:effectLst/>
            </a:endParaRPr>
          </a:p>
        </p:txBody>
      </p:sp>
      <p:sp>
        <p:nvSpPr>
          <p:cNvPr id="10" name="TextBox 9"/>
          <p:cNvSpPr txBox="1"/>
          <p:nvPr/>
        </p:nvSpPr>
        <p:spPr>
          <a:xfrm>
            <a:off x="827584" y="3514113"/>
            <a:ext cx="678391" cy="1107996"/>
          </a:xfrm>
          <a:prstGeom prst="rect">
            <a:avLst/>
          </a:prstGeom>
          <a:noFill/>
        </p:spPr>
        <p:txBody>
          <a:bodyPr wrap="none" rtlCol="0">
            <a:spAutoFit/>
          </a:bodyPr>
          <a:lstStyle/>
          <a:p>
            <a:r>
              <a:rPr lang="en-GB" sz="6600" dirty="0">
                <a:solidFill>
                  <a:schemeClr val="accent1"/>
                </a:solidFill>
              </a:rPr>
              <a:t>+</a:t>
            </a:r>
            <a:endParaRPr lang="en-GB" sz="6600" dirty="0" smtClean="0">
              <a:solidFill>
                <a:schemeClr val="accent1"/>
              </a:solidFill>
            </a:endParaRPr>
          </a:p>
        </p:txBody>
      </p:sp>
      <p:sp>
        <p:nvSpPr>
          <p:cNvPr id="11" name="Rounded Rectangle 10"/>
          <p:cNvSpPr/>
          <p:nvPr/>
        </p:nvSpPr>
        <p:spPr bwMode="auto">
          <a:xfrm>
            <a:off x="323528" y="4941168"/>
            <a:ext cx="1656184" cy="936104"/>
          </a:xfrm>
          <a:prstGeom prst="roundRect">
            <a:avLst/>
          </a:prstGeom>
          <a:solidFill>
            <a:schemeClr val="bg1"/>
          </a:solidFill>
          <a:ln w="38100">
            <a:solidFill>
              <a:schemeClr val="accent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GB" sz="1200" b="1" dirty="0" smtClean="0">
                <a:solidFill>
                  <a:schemeClr val="tx2"/>
                </a:solidFill>
              </a:rPr>
              <a:t>Separate confirmation email to your University email account</a:t>
            </a:r>
            <a:endParaRPr kumimoji="0" lang="en-GB" sz="1200" b="1" i="0" u="none" strike="noStrike" cap="none" normalizeH="0" baseline="0" dirty="0" smtClean="0">
              <a:ln>
                <a:noFill/>
              </a:ln>
              <a:solidFill>
                <a:schemeClr val="bg1"/>
              </a:solidFill>
              <a:effectLst/>
            </a:endParaRPr>
          </a:p>
        </p:txBody>
      </p:sp>
      <p:pic>
        <p:nvPicPr>
          <p:cNvPr id="12"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23728" y="2204864"/>
            <a:ext cx="6442398" cy="4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2942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000" cy="828000"/>
          </a:xfrm>
        </p:spPr>
        <p:txBody>
          <a:bodyPr/>
          <a:lstStyle/>
          <a:p>
            <a:r>
              <a:rPr lang="en-GB" dirty="0" smtClean="0"/>
              <a:t>Remember:</a:t>
            </a:r>
            <a:endParaRPr lang="en-GB" dirty="0"/>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dirty="0"/>
              <a:t>Read </a:t>
            </a:r>
            <a:r>
              <a:rPr lang="en-GB" dirty="0" smtClean="0"/>
              <a:t>and follow the </a:t>
            </a:r>
            <a:r>
              <a:rPr lang="en-GB" dirty="0"/>
              <a:t>assignment instructions </a:t>
            </a:r>
            <a:r>
              <a:rPr lang="en-GB" dirty="0" smtClean="0"/>
              <a:t>carefully</a:t>
            </a:r>
          </a:p>
          <a:p>
            <a:pPr>
              <a:spcAft>
                <a:spcPts val="600"/>
              </a:spcAft>
            </a:pPr>
            <a:r>
              <a:rPr lang="en-GB" dirty="0" smtClean="0"/>
              <a:t>Ensure </a:t>
            </a:r>
            <a:r>
              <a:rPr lang="en-GB" dirty="0"/>
              <a:t>you submit Word, PowerPoint, Excel and PDF file </a:t>
            </a:r>
            <a:r>
              <a:rPr lang="en-GB" dirty="0" smtClean="0"/>
              <a:t>formats</a:t>
            </a:r>
          </a:p>
          <a:p>
            <a:pPr>
              <a:spcAft>
                <a:spcPts val="600"/>
              </a:spcAft>
            </a:pPr>
            <a:r>
              <a:rPr lang="en-GB" dirty="0"/>
              <a:t>Name your file correctly and according to your school/department’s file naming </a:t>
            </a:r>
            <a:r>
              <a:rPr lang="en-GB" dirty="0" smtClean="0"/>
              <a:t>conventions</a:t>
            </a:r>
          </a:p>
          <a:p>
            <a:pPr>
              <a:spcAft>
                <a:spcPts val="600"/>
              </a:spcAft>
            </a:pPr>
            <a:r>
              <a:rPr lang="en-GB" dirty="0" smtClean="0"/>
              <a:t>Avoid </a:t>
            </a:r>
            <a:r>
              <a:rPr lang="en-GB" dirty="0"/>
              <a:t>long </a:t>
            </a:r>
            <a:r>
              <a:rPr lang="en-GB" dirty="0" smtClean="0"/>
              <a:t>file names </a:t>
            </a:r>
            <a:r>
              <a:rPr lang="en-GB" dirty="0"/>
              <a:t>and non-standard characters in the file name such as extra full stops, %, etc.</a:t>
            </a:r>
          </a:p>
          <a:p>
            <a:pPr>
              <a:spcAft>
                <a:spcPts val="600"/>
              </a:spcAft>
            </a:pPr>
            <a:r>
              <a:rPr lang="en-GB" dirty="0" smtClean="0"/>
              <a:t>Ensure </a:t>
            </a:r>
            <a:r>
              <a:rPr lang="en-GB" dirty="0"/>
              <a:t>that you see the green ribbon informing you </a:t>
            </a:r>
            <a:r>
              <a:rPr lang="en-GB" dirty="0" smtClean="0"/>
              <a:t>that the</a:t>
            </a:r>
            <a:r>
              <a:rPr lang="en-GB" dirty="0"/>
              <a:t> assignment is </a:t>
            </a:r>
            <a:r>
              <a:rPr lang="en-GB" dirty="0" smtClean="0"/>
              <a:t>complete</a:t>
            </a:r>
          </a:p>
          <a:p>
            <a:pPr>
              <a:spcAft>
                <a:spcPts val="600"/>
              </a:spcAft>
            </a:pPr>
            <a:r>
              <a:rPr lang="en-GB" dirty="0" smtClean="0"/>
              <a:t>After submission is complete, take a screenshot of the ‘submission history’ page and save it on your computer for future reference</a:t>
            </a:r>
            <a:endParaRPr lang="en-GB" dirty="0"/>
          </a:p>
          <a:p>
            <a:pPr>
              <a:spcAft>
                <a:spcPts val="600"/>
              </a:spcAft>
            </a:pPr>
            <a:r>
              <a:rPr lang="en-GB" dirty="0" smtClean="0"/>
              <a:t>Most </a:t>
            </a:r>
            <a:r>
              <a:rPr lang="en-GB" dirty="0"/>
              <a:t>written work is marked anonymously, so please do not include your name anywhere in your work, or in the </a:t>
            </a:r>
            <a:r>
              <a:rPr lang="en-GB" dirty="0" smtClean="0"/>
              <a:t>filename</a:t>
            </a:r>
          </a:p>
          <a:p>
            <a:pPr>
              <a:spcAft>
                <a:spcPts val="600"/>
              </a:spcAft>
            </a:pPr>
            <a:r>
              <a:rPr lang="en-GB" dirty="0"/>
              <a:t>Further </a:t>
            </a:r>
            <a:r>
              <a:rPr lang="en-GB" dirty="0" smtClean="0"/>
              <a:t>help</a:t>
            </a:r>
            <a:r>
              <a:rPr lang="en-GB" dirty="0"/>
              <a:t> can be found on the </a:t>
            </a:r>
            <a:r>
              <a:rPr lang="en-GB" b="1" dirty="0" smtClean="0"/>
              <a:t>Support for students </a:t>
            </a:r>
            <a:r>
              <a:rPr lang="en-GB" dirty="0" smtClean="0"/>
              <a:t>tab</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pic>
        <p:nvPicPr>
          <p:cNvPr id="5"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267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2790</TotalTime>
  <Words>639</Words>
  <Application>Microsoft Office PowerPoint</Application>
  <PresentationFormat>On-screen Show (4:3)</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B10062 PP Templates JL v 13</vt:lpstr>
      <vt:lpstr> [insert Module title here]</vt:lpstr>
      <vt:lpstr>Submitting assignments online  (Turnitin)</vt:lpstr>
      <vt:lpstr>Submitting your assignment</vt:lpstr>
      <vt:lpstr>name and title</vt:lpstr>
      <vt:lpstr>Uploading your file</vt:lpstr>
      <vt:lpstr>Uploading your file</vt:lpstr>
      <vt:lpstr>Confirming the correct file</vt:lpstr>
      <vt:lpstr>How do I know my assignment  has been submitted?</vt:lpstr>
      <vt:lpstr>Remember:</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Lauren Jayne McCann</cp:lastModifiedBy>
  <cp:revision>148</cp:revision>
  <cp:lastPrinted>2015-09-21T08:51:18Z</cp:lastPrinted>
  <dcterms:created xsi:type="dcterms:W3CDTF">2015-07-29T13:47:58Z</dcterms:created>
  <dcterms:modified xsi:type="dcterms:W3CDTF">2015-11-24T12:46:44Z</dcterms:modified>
</cp:coreProperties>
</file>