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4988F-9841-499C-B8EA-E0880842A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B97B0-E34B-4601-9FDC-74A603A968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B44E1-A9DA-4147-B5E6-7DA530113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EE1F-065F-4071-9BC4-6FEB87E7663E}" type="datetimeFigureOut">
              <a:rPr lang="en-GB" smtClean="0"/>
              <a:t>30/10/2019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8727B-D70A-4E79-A7D3-840DE5FCE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31197-A61A-4AAB-8684-517BEE169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9B74-698E-41D5-8863-EF09B54423A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857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92CC8-936C-4A7E-AE07-B591C403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A5381C-08BA-49CE-BDD0-DE8A259C9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6A29C-306C-4135-9043-1DC68785D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EE1F-065F-4071-9BC4-6FEB87E7663E}" type="datetimeFigureOut">
              <a:rPr lang="en-GB" smtClean="0"/>
              <a:t>30/10/2019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3D8B8-5B02-4436-8D55-8F402B35D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65855-8A0B-400D-8895-1AC03A334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9B74-698E-41D5-8863-EF09B54423A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62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1695B-F3BE-47EF-9E6E-0171559DF3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B3530-8529-48D8-B04F-FFE653607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90E97-E435-418B-9B79-3607A945E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EE1F-065F-4071-9BC4-6FEB87E7663E}" type="datetimeFigureOut">
              <a:rPr lang="en-GB" smtClean="0"/>
              <a:t>30/10/2019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66084-00AD-4FAB-B24A-B227A3D15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520A1-3DD1-407E-AFD0-185087ECD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9B74-698E-41D5-8863-EF09B54423A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28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8979C-037E-43E5-AFB9-2FDFEF6D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0EFC8-DEB2-4355-80CB-27D1A107A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0CDA2-AF4D-4B28-AB88-9FCCBC6B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EE1F-065F-4071-9BC4-6FEB87E7663E}" type="datetimeFigureOut">
              <a:rPr lang="en-GB" smtClean="0"/>
              <a:t>30/10/2019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A99CC-7900-4E06-832B-C4584EDF4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E49E9-5028-436E-82C6-01D20D77B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9B74-698E-41D5-8863-EF09B54423A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23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34D79-4A76-4E84-BEB0-561B91787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1B914-9715-455C-BACE-E52CD12D4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34C11-6DB4-4C97-B595-6352192C4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EE1F-065F-4071-9BC4-6FEB87E7663E}" type="datetimeFigureOut">
              <a:rPr lang="en-GB" smtClean="0"/>
              <a:t>30/10/2019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76E79-62B4-4668-B045-6EA731CB8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8A048-3B64-4AC8-835D-53F9E8998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9B74-698E-41D5-8863-EF09B54423A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82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E151B-11B2-4ED5-B9ED-39B4BFA50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00539-E932-47FF-9C2A-F744F45C0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0450C-D15B-4042-AE92-A22DE172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6B909-847D-4E4E-A700-46641186A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EE1F-065F-4071-9BC4-6FEB87E7663E}" type="datetimeFigureOut">
              <a:rPr lang="en-GB" smtClean="0"/>
              <a:t>30/10/2019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5624D-8BB7-401C-916B-032FE3D54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D6346-521C-41C0-9B97-902C6E96E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9B74-698E-41D5-8863-EF09B54423A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28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1EFBB-B4A5-4CAC-A5CA-3F662CBE6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33784-32EE-4E98-8857-AE5C9BD67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E9BF3-EAF5-47FB-8F7D-067BFC904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DD1866-C129-4DD6-BA0D-2E057F9071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C13F98-5D41-40DD-9FFE-E9FF4ED501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551A75-6733-4D57-B7E1-EFCC479CD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EE1F-065F-4071-9BC4-6FEB87E7663E}" type="datetimeFigureOut">
              <a:rPr lang="en-GB" smtClean="0"/>
              <a:t>30/10/2019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9E02B1-C3B9-4F7D-92CF-41FC3613D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464D26-F399-4406-AD6A-F79EDF635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9B74-698E-41D5-8863-EF09B54423A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32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9A91-E7E5-44CA-A475-48C3BB0EC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AB24E6-BA9E-433F-9D82-78D470DF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EE1F-065F-4071-9BC4-6FEB87E7663E}" type="datetimeFigureOut">
              <a:rPr lang="en-GB" smtClean="0"/>
              <a:t>30/10/2019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8CB6AE-0BA0-49E5-BD2C-F2714B95E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0DD2B6-2DA4-4D6A-83D4-C1FAF6B74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9B74-698E-41D5-8863-EF09B54423A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369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11CDE0-134D-4544-9EF6-0DEDDE573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EE1F-065F-4071-9BC4-6FEB87E7663E}" type="datetimeFigureOut">
              <a:rPr lang="en-GB" smtClean="0"/>
              <a:t>30/10/2019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430F1A-1E45-4320-8C84-DA13212E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39ED95-39B5-4C0C-90E4-A241CD237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9B74-698E-41D5-8863-EF09B54423A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84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13EEC-EC20-4034-A359-E168729D3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6DD59-7378-478E-A515-4656BAD75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E7DCE1-F3C5-4755-8ED1-D929C2846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43F2F1-47F3-4903-B4FA-E8F49E92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EE1F-065F-4071-9BC4-6FEB87E7663E}" type="datetimeFigureOut">
              <a:rPr lang="en-GB" smtClean="0"/>
              <a:t>30/10/2019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84579-EFDF-4BC3-AE2A-EDE1CCD44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D46BB-09FC-470A-8970-AF6579E92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9B74-698E-41D5-8863-EF09B54423A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83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417A7-88EB-4440-A1CF-1366EAC04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5351D0-E7F6-4F30-865E-B1BA6A4BB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B1304-77D1-42DA-A93D-C1515181CE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67669-9D1C-4850-BB14-4E3C19998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EE1F-065F-4071-9BC4-6FEB87E7663E}" type="datetimeFigureOut">
              <a:rPr lang="en-GB" smtClean="0"/>
              <a:t>30/10/2019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9802D-FB7B-4B4D-BFDD-A89F4A566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47B769-B174-4C8E-A8C7-AD37E927B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D9B74-698E-41D5-8863-EF09B54423A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336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E23F56-1D56-4611-9B71-683B5F2A6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CFEDD-9B56-4C70-8C67-7A0D8390D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16DC0-C0AA-4141-8F13-935F276B9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AEE1F-065F-4071-9BC4-6FEB87E7663E}" type="datetimeFigureOut">
              <a:rPr lang="en-GB" smtClean="0"/>
              <a:t>30/10/2019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F0450-BCF6-4108-991A-1357CB74E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CCD75-6608-4D4D-AE29-944B036CB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D9B74-698E-41D5-8863-EF09B54423A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24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E4D01-0E89-B645-8312-BE0FFC79B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839" y="337631"/>
            <a:ext cx="10775092" cy="5530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Using the five levels of impact </a:t>
            </a:r>
            <a:br>
              <a:rPr lang="en-US" sz="3600" dirty="0"/>
            </a:br>
            <a:r>
              <a:rPr lang="en-US" sz="2000" dirty="0"/>
              <a:t>This resource provides some sample questions to consider for your context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038024-71FA-2E47-B317-B6506644E5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054575"/>
              </p:ext>
            </p:extLst>
          </p:nvPr>
        </p:nvGraphicFramePr>
        <p:xfrm>
          <a:off x="1683789" y="973630"/>
          <a:ext cx="8824422" cy="5670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127">
                  <a:extLst>
                    <a:ext uri="{9D8B030D-6E8A-4147-A177-3AD203B41FA5}">
                      <a16:colId xmlns:a16="http://schemas.microsoft.com/office/drawing/2014/main" val="4100009689"/>
                    </a:ext>
                  </a:extLst>
                </a:gridCol>
                <a:gridCol w="1666347">
                  <a:extLst>
                    <a:ext uri="{9D8B030D-6E8A-4147-A177-3AD203B41FA5}">
                      <a16:colId xmlns:a16="http://schemas.microsoft.com/office/drawing/2014/main" val="2290014871"/>
                    </a:ext>
                  </a:extLst>
                </a:gridCol>
                <a:gridCol w="1470737">
                  <a:extLst>
                    <a:ext uri="{9D8B030D-6E8A-4147-A177-3AD203B41FA5}">
                      <a16:colId xmlns:a16="http://schemas.microsoft.com/office/drawing/2014/main" val="711190737"/>
                    </a:ext>
                  </a:extLst>
                </a:gridCol>
                <a:gridCol w="1470737">
                  <a:extLst>
                    <a:ext uri="{9D8B030D-6E8A-4147-A177-3AD203B41FA5}">
                      <a16:colId xmlns:a16="http://schemas.microsoft.com/office/drawing/2014/main" val="2192825208"/>
                    </a:ext>
                  </a:extLst>
                </a:gridCol>
                <a:gridCol w="1470737">
                  <a:extLst>
                    <a:ext uri="{9D8B030D-6E8A-4147-A177-3AD203B41FA5}">
                      <a16:colId xmlns:a16="http://schemas.microsoft.com/office/drawing/2014/main" val="1690140255"/>
                    </a:ext>
                  </a:extLst>
                </a:gridCol>
                <a:gridCol w="1470737">
                  <a:extLst>
                    <a:ext uri="{9D8B030D-6E8A-4147-A177-3AD203B41FA5}">
                      <a16:colId xmlns:a16="http://schemas.microsoft.com/office/drawing/2014/main" val="88812179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Assessment change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Curriculum overhaul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New pedagogic approach within a module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University-wide initiative (staff facing)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Employability embedded initiative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45823613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r>
                        <a:rPr lang="en-US" sz="900" b="1" dirty="0"/>
                        <a:t>Reach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If students had a choice, did they choose it? Which students engaged and which didn’t 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If students had a choice, did they choose differently to before?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Which students engaged with what? Has the intake changed in number or makeup?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If students had a choice, did they select the module? Which students engaged and which didn’t? 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Who were the audience?</a:t>
                      </a:r>
                      <a:r>
                        <a:rPr lang="en-US" sz="900" baseline="0" dirty="0"/>
                        <a:t> T</a:t>
                      </a:r>
                      <a:r>
                        <a:rPr lang="en-US" sz="900" dirty="0"/>
                        <a:t>o what extent did they engage with different aspects of the initiative? What</a:t>
                      </a:r>
                      <a:r>
                        <a:rPr lang="en-US" sz="900" baseline="0" dirty="0"/>
                        <a:t> are the p</a:t>
                      </a:r>
                      <a:r>
                        <a:rPr lang="en-US" sz="900" dirty="0"/>
                        <a:t>atterns of engagement across different areas?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If students had a choice, did they choose it?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Which students engaged and which didn’t?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1875728063"/>
                  </a:ext>
                </a:extLst>
              </a:tr>
              <a:tr h="849086">
                <a:tc>
                  <a:txBody>
                    <a:bodyPr/>
                    <a:lstStyle/>
                    <a:p>
                      <a:r>
                        <a:rPr lang="en-US" sz="900" b="1" dirty="0"/>
                        <a:t>Reaction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/>
                        <a:t>How did students feel about it? Did they welcome it, did they feel it was a positive /worthwhile experience?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How did students feel about it? Did they welcome it, did they feel it was a positive /worthwhile experience?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How did students feel about it? Did they welcome it, did they feel it helped them to learn?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How did staff feel about the initiative, at the start and at the end? Were other groups impacted? If so, what was their reaction?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Did they welcome it, did they feel it was a positive/worthwhile experience?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2073867635"/>
                  </a:ext>
                </a:extLst>
              </a:tr>
              <a:tr h="1242467">
                <a:tc>
                  <a:txBody>
                    <a:bodyPr/>
                    <a:lstStyle/>
                    <a:p>
                      <a:r>
                        <a:rPr lang="en-US" sz="900" b="1" dirty="0"/>
                        <a:t>Learning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Was there improved learning as a result? For all students, or for some students? Did students feel they had got something from it? 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Was there improved learning as a result? For all students, or for some students? Did students feel they had got something from it? 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Was there improved learning as a result? For all students, or for some students? Did students feel they had got something from it?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Is there now an improved understanding of the issue?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What did students learn as a result? For all students, or for some students? Did students feel they had got something from it? Has it increased their confidence?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241310512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GB" sz="900" b="1" noProof="0" dirty="0"/>
                        <a:t>Behaviour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Has it led to students being better able to apply learning or making better/different choices as a result of engaging with this? Has it had an impact on the practice of colleagues?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Has it led to students being better able to apply learning or making better/different choices e.g. taking different modules/pathways/placement years?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Has it had an impact on the practice of colleagues?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Has it led to students being better able to apply learning or making better/different choices e.g. taking different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modules/pathways/placement years? Has it had an impact on the practice of colleagues?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How has engagement and learning affected action/</a:t>
                      </a:r>
                      <a:r>
                        <a:rPr lang="en-GB" sz="900" noProof="0" dirty="0"/>
                        <a:t>behaviour</a:t>
                      </a:r>
                      <a:r>
                        <a:rPr lang="en-US" sz="900" dirty="0"/>
                        <a:t>? Have there been changes? Have staff influenced other staff? Has this initiative influenced or led to other initiatives?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What do students intend to do as a result? What do students actually do, e.g. seek out a placement, undertake further career development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opportunities? Has it had an impact on the practice of colleagues?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947498620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r>
                        <a:rPr lang="en-US" sz="900" b="1" dirty="0"/>
                        <a:t>Impact on </a:t>
                      </a:r>
                      <a:r>
                        <a:rPr lang="en-US" sz="900" b="1" dirty="0" err="1"/>
                        <a:t>UoR</a:t>
                      </a:r>
                      <a:r>
                        <a:rPr lang="en-US" sz="900" b="1" dirty="0"/>
                        <a:t> or School KPIs or organizational culture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What Impact has the activity had on overall KPIs or University targets?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What Impact has the activity had on overall KPIs or University targets?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What Impact has the activity had on overall KPIs or University targets?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What Impact has the activity had on overall KPIs or University targets?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Or impact on overall culture, policy/process? 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What Impact has the activity had on overall KPIs or University targets?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2278714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60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E4D01-0E89-B645-8312-BE0FFC79B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611" y="354919"/>
            <a:ext cx="10651524" cy="5530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Using the five levels of impact</a:t>
            </a:r>
            <a:br>
              <a:rPr lang="en-US" sz="3600" dirty="0"/>
            </a:br>
            <a:r>
              <a:rPr lang="en-US" sz="2000" dirty="0"/>
              <a:t>This resource provides some sample questions to consider for your context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7038024-71FA-2E47-B317-B6506644E5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843303"/>
              </p:ext>
            </p:extLst>
          </p:nvPr>
        </p:nvGraphicFramePr>
        <p:xfrm>
          <a:off x="1680315" y="1025611"/>
          <a:ext cx="8831370" cy="550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5832">
                  <a:extLst>
                    <a:ext uri="{9D8B030D-6E8A-4147-A177-3AD203B41FA5}">
                      <a16:colId xmlns:a16="http://schemas.microsoft.com/office/drawing/2014/main" val="4100009689"/>
                    </a:ext>
                  </a:extLst>
                </a:gridCol>
                <a:gridCol w="1687958">
                  <a:extLst>
                    <a:ext uri="{9D8B030D-6E8A-4147-A177-3AD203B41FA5}">
                      <a16:colId xmlns:a16="http://schemas.microsoft.com/office/drawing/2014/main" val="2290014871"/>
                    </a:ext>
                  </a:extLst>
                </a:gridCol>
                <a:gridCol w="1471895">
                  <a:extLst>
                    <a:ext uri="{9D8B030D-6E8A-4147-A177-3AD203B41FA5}">
                      <a16:colId xmlns:a16="http://schemas.microsoft.com/office/drawing/2014/main" val="711190737"/>
                    </a:ext>
                  </a:extLst>
                </a:gridCol>
                <a:gridCol w="1471895">
                  <a:extLst>
                    <a:ext uri="{9D8B030D-6E8A-4147-A177-3AD203B41FA5}">
                      <a16:colId xmlns:a16="http://schemas.microsoft.com/office/drawing/2014/main" val="2192825208"/>
                    </a:ext>
                  </a:extLst>
                </a:gridCol>
                <a:gridCol w="1471895">
                  <a:extLst>
                    <a:ext uri="{9D8B030D-6E8A-4147-A177-3AD203B41FA5}">
                      <a16:colId xmlns:a16="http://schemas.microsoft.com/office/drawing/2014/main" val="1690140255"/>
                    </a:ext>
                  </a:extLst>
                </a:gridCol>
                <a:gridCol w="1471895">
                  <a:extLst>
                    <a:ext uri="{9D8B030D-6E8A-4147-A177-3AD203B41FA5}">
                      <a16:colId xmlns:a16="http://schemas.microsoft.com/office/drawing/2014/main" val="888121798"/>
                    </a:ext>
                  </a:extLst>
                </a:gridCol>
              </a:tblGrid>
              <a:tr h="420130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Careers initiative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Wellbeing initiative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Belonging initiative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Communications campaign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Process change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45823613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r>
                        <a:rPr lang="en-US" sz="900" b="1" dirty="0"/>
                        <a:t>Reach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How many took part? What</a:t>
                      </a:r>
                      <a:r>
                        <a:rPr lang="en-US" sz="900" baseline="0" dirty="0"/>
                        <a:t> were the l</a:t>
                      </a:r>
                      <a:r>
                        <a:rPr lang="en-US" sz="900" dirty="0"/>
                        <a:t>evels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of engagement and demographic characteristics of students who engaged?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How many took part? What</a:t>
                      </a:r>
                      <a:r>
                        <a:rPr lang="en-US" sz="900" baseline="0" dirty="0"/>
                        <a:t> were the l</a:t>
                      </a:r>
                      <a:r>
                        <a:rPr lang="en-US" sz="900" dirty="0"/>
                        <a:t>evels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of engagement and demographic characteristics of students who engaged?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How many took part? What</a:t>
                      </a:r>
                      <a:r>
                        <a:rPr lang="en-US" sz="900" baseline="0" dirty="0"/>
                        <a:t> were the l</a:t>
                      </a:r>
                      <a:r>
                        <a:rPr lang="en-US" sz="900" dirty="0"/>
                        <a:t>evels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of engagement and demographic characteristics of students who engaged?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How many took part? What</a:t>
                      </a:r>
                      <a:r>
                        <a:rPr lang="en-US" sz="900" baseline="0" dirty="0"/>
                        <a:t> were the l</a:t>
                      </a:r>
                      <a:r>
                        <a:rPr lang="en-US" sz="900" dirty="0"/>
                        <a:t>evels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of engagement and demographic characteristics of students who engaged?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Timing of engagement?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How many took part? What</a:t>
                      </a:r>
                      <a:r>
                        <a:rPr lang="en-US" sz="900" baseline="0" dirty="0"/>
                        <a:t> were the l</a:t>
                      </a:r>
                      <a:r>
                        <a:rPr lang="en-US" sz="900" dirty="0"/>
                        <a:t>evels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of engagement and demographic characteristics of students who engaged?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1875728063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r>
                        <a:rPr lang="en-US" sz="900" b="1" dirty="0"/>
                        <a:t>Reaction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How did students feel about it? Was it what they thought and what they needed? Reasons for not engaging? Would they recommend it?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How did students feel about it? Was it what they thought and what they needed? Reasons for not engaging? Would they recommend it?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How did students feel about it? Was it what they thought and what they needed? Reasons for not engaging? Would they recommend it?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How did students feel about it? Did they understand it? Was it what they needed? Was it timely? Where did they see it? 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How did students/staff feel about it? Was it easy to use? Was it what they expected? Timeliness? Any barriers?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2073867635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r>
                        <a:rPr lang="en-US" sz="900" b="1" dirty="0"/>
                        <a:t>Learning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What did students learn? 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What did students learn? What did they learn about themselves? 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What did students learn</a:t>
                      </a:r>
                      <a:r>
                        <a:rPr lang="en-US" sz="900" baseline="0" dirty="0"/>
                        <a:t>, if appropriate?</a:t>
                      </a:r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Did it tell them anything they didn’t know? Did it stop and make them think?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N/A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2413105121"/>
                  </a:ext>
                </a:extLst>
              </a:tr>
              <a:tr h="1240971">
                <a:tc>
                  <a:txBody>
                    <a:bodyPr/>
                    <a:lstStyle/>
                    <a:p>
                      <a:r>
                        <a:rPr lang="en-GB" sz="900" b="1" noProof="0" dirty="0"/>
                        <a:t>Behaviour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Did it impact on confidence levels? What actions did students take as a result, e.g. sign up for another intervention, apply for placement or</a:t>
                      </a:r>
                      <a:r>
                        <a:rPr lang="en-US" sz="900" baseline="0" dirty="0"/>
                        <a:t> i</a:t>
                      </a:r>
                      <a:r>
                        <a:rPr lang="en-US" sz="900" dirty="0"/>
                        <a:t>nternship</a:t>
                      </a:r>
                      <a:r>
                        <a:rPr lang="en-US" sz="900" baseline="0" dirty="0"/>
                        <a:t> or </a:t>
                      </a:r>
                      <a:r>
                        <a:rPr lang="en-US" sz="900" dirty="0"/>
                        <a:t>job, or secure an opportunity? 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Did they apply tools/methods in their lives?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Did they recommend the initiative/tools? Do they feel better able to manage challenges?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Did they keep in touch with people they met? Did they engage in other activities as a result? Do they feel part of the community 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Did they act on the advice? Did they mention the advice to another student? Did they follow-up and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engage in another activity? Did they change any aspect of their normal behavior</a:t>
                      </a:r>
                      <a:r>
                        <a:rPr lang="en-US" sz="900" baseline="0" dirty="0"/>
                        <a:t> or </a:t>
                      </a:r>
                      <a:r>
                        <a:rPr lang="en-US" sz="900" dirty="0"/>
                        <a:t>approach?</a:t>
                      </a:r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Timeliness of engagement?</a:t>
                      </a:r>
                    </a:p>
                    <a:p>
                      <a:r>
                        <a:rPr lang="en-US" sz="900" dirty="0"/>
                        <a:t>Reduction in questions/confusion? How much staff time was saved? Reduced?</a:t>
                      </a:r>
                      <a:r>
                        <a:rPr lang="en-US" sz="900" baseline="0" dirty="0"/>
                        <a:t> Was there </a:t>
                      </a:r>
                      <a:r>
                        <a:rPr lang="en-US" sz="900" dirty="0"/>
                        <a:t>duplication? Greater time spent on the value added aspects of the process?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947498620"/>
                  </a:ext>
                </a:extLst>
              </a:tr>
              <a:tr h="979714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Impact on UoR or School KPIs or organizational culture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What Impact has the activity had on overall KPIs or University targets?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 (e.g. employment stats, work experience stats)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What Impact has the activity had on overall KPIs or University targets?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(e.g.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retention or attainment data)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What Impact has the activity had on overall KPIs or University targets?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(e.g. NSS question on learning community)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What Impact has the activity had on overall KPIs or University targets?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(e.g. increased uptake of support, or decreased incidents)</a:t>
                      </a:r>
                    </a:p>
                    <a:p>
                      <a:endParaRPr lang="en-US" sz="900" dirty="0"/>
                    </a:p>
                  </a:txBody>
                  <a:tcPr marL="65314" marR="65314" marT="32657" marB="3265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What Impact has the activity had on overall KPIs or University targets?</a:t>
                      </a:r>
                      <a:r>
                        <a:rPr lang="en-US" sz="900" baseline="0" dirty="0"/>
                        <a:t> (e.g. </a:t>
                      </a:r>
                      <a:r>
                        <a:rPr lang="en-US" sz="900" dirty="0"/>
                        <a:t>Was the process completed any more quickly,</a:t>
                      </a:r>
                      <a:r>
                        <a:rPr lang="en-US" sz="900" baseline="0" dirty="0"/>
                        <a:t> </a:t>
                      </a:r>
                      <a:r>
                        <a:rPr lang="en-US" sz="900" dirty="0"/>
                        <a:t>efficiently</a:t>
                      </a:r>
                      <a:r>
                        <a:rPr lang="en-US" sz="900" baseline="0" dirty="0"/>
                        <a:t> or </a:t>
                      </a:r>
                      <a:r>
                        <a:rPr lang="en-US" sz="900" dirty="0"/>
                        <a:t>smoothly? What opportunities has it opened up?)</a:t>
                      </a:r>
                    </a:p>
                  </a:txBody>
                  <a:tcPr marL="65314" marR="65314" marT="32657" marB="32657"/>
                </a:tc>
                <a:extLst>
                  <a:ext uri="{0D108BD9-81ED-4DB2-BD59-A6C34878D82A}">
                    <a16:rowId xmlns:a16="http://schemas.microsoft.com/office/drawing/2014/main" val="2278714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619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1261</Words>
  <Application>Microsoft Office PowerPoint</Application>
  <PresentationFormat>Widescreen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Using the five levels of impact  This resource provides some sample questions to consider for your context</vt:lpstr>
      <vt:lpstr>Using the five levels of impact This resource provides some sample questions to consider for your context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levels of Impact - Sample questions</dc:title>
  <dc:creator>Edward White</dc:creator>
  <cp:lastModifiedBy>Edward White</cp:lastModifiedBy>
  <cp:revision>12</cp:revision>
  <cp:lastPrinted>2019-10-23T13:45:50Z</cp:lastPrinted>
  <dcterms:created xsi:type="dcterms:W3CDTF">2019-09-20T08:13:12Z</dcterms:created>
  <dcterms:modified xsi:type="dcterms:W3CDTF">2019-10-30T14:23:26Z</dcterms:modified>
</cp:coreProperties>
</file>